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0" r:id="rId4"/>
  </p:sldMasterIdLst>
  <p:notesMasterIdLst>
    <p:notesMasterId r:id="rId18"/>
  </p:notesMasterIdLst>
  <p:handoutMasterIdLst>
    <p:handoutMasterId r:id="rId19"/>
  </p:handoutMasterIdLst>
  <p:sldIdLst>
    <p:sldId id="278" r:id="rId5"/>
    <p:sldId id="274" r:id="rId6"/>
    <p:sldId id="277" r:id="rId7"/>
    <p:sldId id="281" r:id="rId8"/>
    <p:sldId id="284" r:id="rId9"/>
    <p:sldId id="297" r:id="rId10"/>
    <p:sldId id="294" r:id="rId11"/>
    <p:sldId id="291" r:id="rId12"/>
    <p:sldId id="298" r:id="rId13"/>
    <p:sldId id="295" r:id="rId14"/>
    <p:sldId id="286" r:id="rId15"/>
    <p:sldId id="280" r:id="rId16"/>
    <p:sldId id="279" r:id="rId1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69">
          <p15:clr>
            <a:srgbClr val="A4A3A4"/>
          </p15:clr>
        </p15:guide>
        <p15:guide id="2" pos="1199">
          <p15:clr>
            <a:srgbClr val="A4A3A4"/>
          </p15:clr>
        </p15:guide>
        <p15:guide id="3" orient="horz" pos="3071">
          <p15:clr>
            <a:srgbClr val="A4A3A4"/>
          </p15:clr>
        </p15:guide>
        <p15:guide id="4" orient="horz" pos="455">
          <p15:clr>
            <a:srgbClr val="A4A3A4"/>
          </p15:clr>
        </p15:guide>
        <p15:guide id="5" pos="2880">
          <p15:clr>
            <a:srgbClr val="A4A3A4"/>
          </p15:clr>
        </p15:guide>
        <p15:guide id="6" pos="1367">
          <p15:clr>
            <a:srgbClr val="A4A3A4"/>
          </p15:clr>
        </p15:guide>
        <p15:guide id="7" pos="4370">
          <p15:clr>
            <a:srgbClr val="A4A3A4"/>
          </p15:clr>
        </p15:guide>
        <p15:guide id="8" pos="2121">
          <p15:clr>
            <a:srgbClr val="A4A3A4"/>
          </p15:clr>
        </p15:guide>
        <p15:guide id="9" pos="3629">
          <p15:clr>
            <a:srgbClr val="A4A3A4"/>
          </p15:clr>
        </p15:guide>
        <p15:guide id="10" pos="2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6A6C"/>
    <a:srgbClr val="F4F418"/>
    <a:srgbClr val="9A9F9F"/>
    <a:srgbClr val="243E8D"/>
    <a:srgbClr val="162E71"/>
    <a:srgbClr val="AD1221"/>
    <a:srgbClr val="E2A121"/>
    <a:srgbClr val="323638"/>
    <a:srgbClr val="183183"/>
    <a:srgbClr val="1D27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57" autoAdjust="0"/>
    <p:restoredTop sz="85979" autoAdjust="0"/>
  </p:normalViewPr>
  <p:slideViewPr>
    <p:cSldViewPr snapToGrid="0" snapToObjects="1" showGuides="1">
      <p:cViewPr varScale="1">
        <p:scale>
          <a:sx n="110" d="100"/>
          <a:sy n="110" d="100"/>
        </p:scale>
        <p:origin x="1216" y="168"/>
      </p:cViewPr>
      <p:guideLst>
        <p:guide orient="horz" pos="3069"/>
        <p:guide pos="1199"/>
        <p:guide orient="horz" pos="3071"/>
        <p:guide orient="horz" pos="455"/>
        <p:guide pos="2880"/>
        <p:guide pos="1367"/>
        <p:guide pos="4370"/>
        <p:guide pos="2121"/>
        <p:guide pos="3629"/>
        <p:guide pos="21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3B48D8-3133-407A-AA16-430D833B3B85}" type="datetime1">
              <a:rPr lang="en-US" smtClean="0"/>
              <a:t>2/28/19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FE77B-F2AA-5D4C-9D7C-BF027BCFD1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055311"/>
      </p:ext>
    </p:extLst>
  </p:cSld>
  <p:clrMap bg1="lt1" tx1="dk1" bg2="lt2" tx2="dk2" accent1="accent1" accent2="accent2" accent3="accent3" accent4="accent4" accent5="accent5" accent6="accent6" hlink="hlink" folHlink="folHlink"/>
  <p:hf hd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C3C2C07-88BE-4B7B-A1DD-6E7A7E1096EE}" type="datetime1">
              <a:rPr lang="en-US" smtClean="0"/>
              <a:t>2/28/19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A2DCD4-F6F4-D742-B9F7-D6B21A63F5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192025"/>
      </p:ext>
    </p:extLst>
  </p:cSld>
  <p:clrMap bg1="lt1" tx1="dk1" bg2="lt2" tx2="dk2" accent1="accent1" accent2="accent2" accent3="accent3" accent4="accent4" accent5="accent5" accent6="accent6" hlink="hlink" folHlink="folHlink"/>
  <p:hf hdr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Introduction – GM/GF;</a:t>
            </a:r>
            <a:r>
              <a:rPr lang="en-US" baseline="0" dirty="0"/>
              <a:t> area of work; supervisor; mentor</a:t>
            </a:r>
          </a:p>
          <a:p>
            <a:r>
              <a:rPr lang="en-US" baseline="0" dirty="0"/>
              <a:t>images</a:t>
            </a:r>
            <a:endParaRPr lang="en-US" dirty="0"/>
          </a:p>
          <a:p>
            <a:r>
              <a:rPr lang="en-US" dirty="0"/>
              <a:t>Talk about agenda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C3C2C07-88BE-4B7B-A1DD-6E7A7E1096EE}" type="datetime1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2DCD4-F6F4-D742-B9F7-D6B21A63F5F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4821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learned</a:t>
            </a:r>
            <a:r>
              <a:rPr lang="en-US" baseline="0" dirty="0"/>
              <a:t> the limitation of the real world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C3C2C07-88BE-4B7B-A1DD-6E7A7E1096EE}" type="datetime1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2DCD4-F6F4-D742-B9F7-D6B21A63F5F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9978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MIT/IIT</a:t>
            </a:r>
            <a:r>
              <a:rPr lang="en-US" baseline="0" dirty="0"/>
              <a:t> </a:t>
            </a:r>
          </a:p>
          <a:p>
            <a:r>
              <a:rPr lang="en-US" baseline="0" dirty="0"/>
              <a:t>Car of 2016</a:t>
            </a:r>
          </a:p>
          <a:p>
            <a:r>
              <a:rPr lang="en-US" baseline="0" dirty="0"/>
              <a:t>3D CFD – Flow</a:t>
            </a:r>
          </a:p>
          <a:p>
            <a:r>
              <a:rPr lang="en-US" baseline="0" dirty="0"/>
              <a:t>Steering angle for under/over steer gradient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C3C2C07-88BE-4B7B-A1DD-6E7A7E1096EE}" type="datetime1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2DCD4-F6F4-D742-B9F7-D6B21A63F5F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032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year in </a:t>
            </a:r>
            <a:r>
              <a:rPr lang="en-US" dirty="0" err="1"/>
              <a:t>mecha</a:t>
            </a:r>
            <a:r>
              <a:rPr lang="en-US" baseline="0" dirty="0"/>
              <a:t>; </a:t>
            </a:r>
            <a:r>
              <a:rPr lang="en-US" baseline="0" dirty="0" err="1"/>
              <a:t>uw</a:t>
            </a:r>
            <a:endParaRPr lang="en-US" baseline="0" dirty="0"/>
          </a:p>
          <a:p>
            <a:r>
              <a:rPr lang="en-US" baseline="0" dirty="0"/>
              <a:t>Past co-op</a:t>
            </a:r>
          </a:p>
          <a:p>
            <a:r>
              <a:rPr lang="en-US" baseline="0" dirty="0"/>
              <a:t>Interests f1; formula hybrid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C3C2C07-88BE-4B7B-A1DD-6E7A7E1096EE}" type="datetime1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2DCD4-F6F4-D742-B9F7-D6B21A63F5F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778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the three</a:t>
            </a:r>
            <a:r>
              <a:rPr lang="en-US" baseline="0" dirty="0"/>
              <a:t> projects of many</a:t>
            </a:r>
          </a:p>
          <a:p>
            <a:r>
              <a:rPr lang="en-US" baseline="0" dirty="0"/>
              <a:t>Talk about whys for each briefly</a:t>
            </a:r>
          </a:p>
          <a:p>
            <a:endParaRPr lang="en-US" baseline="0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C3C2C07-88BE-4B7B-A1DD-6E7A7E1096EE}" type="datetime1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2DCD4-F6F4-D742-B9F7-D6B21A63F5F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5504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Of why possible solutions</a:t>
            </a:r>
          </a:p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one recent solution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C3C2C07-88BE-4B7B-A1DD-6E7A7E1096EE}" type="datetime1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2DCD4-F6F4-D742-B9F7-D6B21A63F5F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8474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one not added since recent and need be safety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C3C2C07-88BE-4B7B-A1DD-6E7A7E1096EE}" type="datetime1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2DCD4-F6F4-D742-B9F7-D6B21A63F5F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7237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C3C2C07-88BE-4B7B-A1DD-6E7A7E1096EE}" type="datetime1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2DCD4-F6F4-D742-B9F7-D6B21A63F5F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82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Was</a:t>
            </a:r>
            <a:r>
              <a:rPr lang="en-US" baseline="0" dirty="0"/>
              <a:t> to see how many times for testing engines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C3C2C07-88BE-4B7B-A1DD-6E7A7E1096EE}" type="datetime1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2DCD4-F6F4-D742-B9F7-D6B21A63F5F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638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TOP N Rejects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C3C2C07-88BE-4B7B-A1DD-6E7A7E1096EE}" type="datetime1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2DCD4-F6F4-D742-B9F7-D6B21A63F5F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4664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EC3C2C07-88BE-4B7B-A1DD-6E7A7E1096EE}" type="datetime1">
              <a:rPr lang="en-US" smtClean="0"/>
              <a:t>2/28/19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A2DCD4-F6F4-D742-B9F7-D6B21A63F5F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02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Presentation Title Page-Glob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784879"/>
            <a:ext cx="9144000" cy="1660197"/>
          </a:xfrm>
          <a:prstGeom prst="rect">
            <a:avLst/>
          </a:prstGeom>
          <a:solidFill>
            <a:srgbClr val="9A9F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71217"/>
            <a:ext cx="8229600" cy="652062"/>
          </a:xfrm>
          <a:prstGeom prst="rect">
            <a:avLst/>
          </a:prstGeom>
        </p:spPr>
        <p:txBody>
          <a:bodyPr anchor="b"/>
          <a:lstStyle>
            <a:lvl1pPr algn="ctr">
              <a:defRPr spc="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48124"/>
            <a:ext cx="8229600" cy="612918"/>
          </a:xfrm>
          <a:prstGeom prst="rect">
            <a:avLst/>
          </a:prstGeom>
        </p:spPr>
        <p:txBody>
          <a:bodyPr/>
          <a:lstStyle>
            <a:lvl1pPr algn="ctr">
              <a:defRPr b="0" i="0" spc="12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Insert subhead here</a:t>
            </a:r>
          </a:p>
        </p:txBody>
      </p:sp>
      <p:pic>
        <p:nvPicPr>
          <p:cNvPr id="3" name="Picture 2" descr="Global_Lockup_Small format_No_Shad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61" y="4273934"/>
            <a:ext cx="5036407" cy="68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718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Page-Ch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784879"/>
            <a:ext cx="9144000" cy="1660197"/>
          </a:xfrm>
          <a:prstGeom prst="rect">
            <a:avLst/>
          </a:prstGeom>
          <a:solidFill>
            <a:srgbClr val="243E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71217"/>
            <a:ext cx="8229600" cy="652062"/>
          </a:xfrm>
          <a:prstGeom prst="rect">
            <a:avLst/>
          </a:prstGeom>
        </p:spPr>
        <p:txBody>
          <a:bodyPr anchor="b"/>
          <a:lstStyle>
            <a:lvl1pPr algn="ctr">
              <a:defRPr spc="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48124"/>
            <a:ext cx="8229600" cy="612918"/>
          </a:xfrm>
          <a:prstGeom prst="rect">
            <a:avLst/>
          </a:prstGeom>
        </p:spPr>
        <p:txBody>
          <a:bodyPr/>
          <a:lstStyle>
            <a:lvl1pPr algn="ctr">
              <a:defRPr b="0" i="0" spc="12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Insert subhead here</a:t>
            </a:r>
          </a:p>
        </p:txBody>
      </p:sp>
      <p:pic>
        <p:nvPicPr>
          <p:cNvPr id="2" name="Picture 1" descr="GM China_ Lockup_small_format_NoShad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09" y="4382232"/>
            <a:ext cx="2841382" cy="57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6986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5"/>
          </p:nvPr>
        </p:nvSpPr>
        <p:spPr>
          <a:xfrm>
            <a:off x="334526" y="842963"/>
            <a:ext cx="8474075" cy="3513535"/>
          </a:xfrm>
        </p:spPr>
        <p:txBody>
          <a:bodyPr/>
          <a:lstStyle>
            <a:lvl1pPr>
              <a:defRPr spc="0"/>
            </a:lvl1pPr>
            <a:lvl2pPr>
              <a:defRPr spc="0"/>
            </a:lvl2pPr>
            <a:lvl3pPr>
              <a:defRPr spc="0"/>
            </a:lvl3pPr>
            <a:lvl4pPr>
              <a:defRPr spc="0"/>
            </a:lvl4pPr>
            <a:lvl5pPr>
              <a:defRPr spc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18564" y="4781352"/>
            <a:ext cx="1990911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 kern="1000" spc="150">
                <a:solidFill>
                  <a:srgbClr val="676A6C"/>
                </a:solidFill>
                <a:latin typeface="Verdana"/>
                <a:cs typeface="Verdana"/>
              </a:defRPr>
            </a:lvl1pPr>
          </a:lstStyle>
          <a:p>
            <a:fld id="{6BD0D143-8E97-0D42-B378-8B0D45EF990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707866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Presentation Title Page-Glob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784879"/>
            <a:ext cx="9144000" cy="1660197"/>
          </a:xfrm>
          <a:prstGeom prst="rect">
            <a:avLst/>
          </a:prstGeom>
          <a:solidFill>
            <a:srgbClr val="9A9F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71217"/>
            <a:ext cx="8229600" cy="652062"/>
          </a:xfrm>
          <a:prstGeom prst="rect">
            <a:avLst/>
          </a:prstGeom>
        </p:spPr>
        <p:txBody>
          <a:bodyPr anchor="b"/>
          <a:lstStyle>
            <a:lvl1pPr algn="ctr">
              <a:defRPr spc="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48124"/>
            <a:ext cx="8229600" cy="612918"/>
          </a:xfrm>
          <a:prstGeom prst="rect">
            <a:avLst/>
          </a:prstGeom>
        </p:spPr>
        <p:txBody>
          <a:bodyPr/>
          <a:lstStyle>
            <a:lvl1pPr algn="ctr">
              <a:defRPr b="0" i="0" spc="12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Insert subhead here</a:t>
            </a:r>
          </a:p>
        </p:txBody>
      </p:sp>
      <p:pic>
        <p:nvPicPr>
          <p:cNvPr id="3" name="Picture 2" descr="Global_Lockup_Small format_No_Shad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61" y="4273934"/>
            <a:ext cx="5036407" cy="68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4785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esentation Title Page-North Ame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784879"/>
            <a:ext cx="9144000" cy="1660197"/>
          </a:xfrm>
          <a:prstGeom prst="rect">
            <a:avLst/>
          </a:prstGeom>
          <a:solidFill>
            <a:srgbClr val="9A9F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71217"/>
            <a:ext cx="8229600" cy="652062"/>
          </a:xfrm>
          <a:prstGeom prst="rect">
            <a:avLst/>
          </a:prstGeom>
        </p:spPr>
        <p:txBody>
          <a:bodyPr anchor="b"/>
          <a:lstStyle>
            <a:lvl1pPr algn="ctr">
              <a:defRPr spc="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48124"/>
            <a:ext cx="8229600" cy="612918"/>
          </a:xfrm>
          <a:prstGeom prst="rect">
            <a:avLst/>
          </a:prstGeom>
        </p:spPr>
        <p:txBody>
          <a:bodyPr/>
          <a:lstStyle>
            <a:lvl1pPr algn="ctr">
              <a:defRPr b="0" i="0" spc="12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Insert subhead here</a:t>
            </a:r>
          </a:p>
        </p:txBody>
      </p:sp>
      <p:pic>
        <p:nvPicPr>
          <p:cNvPr id="2" name="Picture 1" descr="4 Brand Lockup_small_Scale_NoShad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2" y="4314700"/>
            <a:ext cx="2545215" cy="64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7196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esentation Title Page-Eur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6.9 4-2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5536"/>
            <a:ext cx="9144000" cy="87796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784879"/>
            <a:ext cx="9144000" cy="1660197"/>
          </a:xfrm>
          <a:prstGeom prst="rect">
            <a:avLst/>
          </a:prstGeom>
          <a:solidFill>
            <a:srgbClr val="243E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71217"/>
            <a:ext cx="8229600" cy="652062"/>
          </a:xfrm>
          <a:prstGeom prst="rect">
            <a:avLst/>
          </a:prstGeom>
        </p:spPr>
        <p:txBody>
          <a:bodyPr anchor="b"/>
          <a:lstStyle>
            <a:lvl1pPr algn="ctr">
              <a:defRPr spc="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48124"/>
            <a:ext cx="8229600" cy="612918"/>
          </a:xfrm>
          <a:prstGeom prst="rect">
            <a:avLst/>
          </a:prstGeom>
        </p:spPr>
        <p:txBody>
          <a:bodyPr/>
          <a:lstStyle>
            <a:lvl1pPr algn="ctr">
              <a:defRPr b="0" i="0" spc="12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Insert subhead here</a:t>
            </a:r>
          </a:p>
        </p:txBody>
      </p:sp>
    </p:spTree>
    <p:extLst>
      <p:ext uri="{BB962C8B-B14F-4D97-AF65-F5344CB8AC3E}">
        <p14:creationId xmlns:p14="http://schemas.microsoft.com/office/powerpoint/2010/main" val="3153574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esentation Title Page-GM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6.9 5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5536"/>
            <a:ext cx="9144000" cy="87796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784879"/>
            <a:ext cx="9144000" cy="1660197"/>
          </a:xfrm>
          <a:prstGeom prst="rect">
            <a:avLst/>
          </a:prstGeom>
          <a:solidFill>
            <a:srgbClr val="243E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71217"/>
            <a:ext cx="8229600" cy="652062"/>
          </a:xfrm>
          <a:prstGeom prst="rect">
            <a:avLst/>
          </a:prstGeom>
        </p:spPr>
        <p:txBody>
          <a:bodyPr anchor="b"/>
          <a:lstStyle>
            <a:lvl1pPr algn="ctr">
              <a:defRPr spc="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48124"/>
            <a:ext cx="8229600" cy="612918"/>
          </a:xfrm>
          <a:prstGeom prst="rect">
            <a:avLst/>
          </a:prstGeom>
        </p:spPr>
        <p:txBody>
          <a:bodyPr/>
          <a:lstStyle>
            <a:lvl1pPr algn="ctr">
              <a:defRPr b="0" i="0" spc="12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Insert subhead here</a:t>
            </a:r>
          </a:p>
        </p:txBody>
      </p:sp>
    </p:spTree>
    <p:extLst>
      <p:ext uri="{BB962C8B-B14F-4D97-AF65-F5344CB8AC3E}">
        <p14:creationId xmlns:p14="http://schemas.microsoft.com/office/powerpoint/2010/main" val="27687448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Presentation Title Page-Ch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784879"/>
            <a:ext cx="9144000" cy="1660197"/>
          </a:xfrm>
          <a:prstGeom prst="rect">
            <a:avLst/>
          </a:prstGeom>
          <a:solidFill>
            <a:srgbClr val="243E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71217"/>
            <a:ext cx="8229600" cy="652062"/>
          </a:xfrm>
          <a:prstGeom prst="rect">
            <a:avLst/>
          </a:prstGeom>
        </p:spPr>
        <p:txBody>
          <a:bodyPr anchor="b"/>
          <a:lstStyle>
            <a:lvl1pPr algn="ctr">
              <a:defRPr spc="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48124"/>
            <a:ext cx="8229600" cy="612918"/>
          </a:xfrm>
          <a:prstGeom prst="rect">
            <a:avLst/>
          </a:prstGeom>
        </p:spPr>
        <p:txBody>
          <a:bodyPr/>
          <a:lstStyle>
            <a:lvl1pPr algn="ctr">
              <a:defRPr b="0" i="0" spc="12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Insert subhead here</a:t>
            </a:r>
          </a:p>
        </p:txBody>
      </p:sp>
      <p:pic>
        <p:nvPicPr>
          <p:cNvPr id="2" name="Picture 1" descr="GM China_ Lockup_small_format_NoShad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09" y="4382232"/>
            <a:ext cx="2841382" cy="57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2236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Page-North Ame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784879"/>
            <a:ext cx="9144000" cy="1660197"/>
          </a:xfrm>
          <a:prstGeom prst="rect">
            <a:avLst/>
          </a:prstGeom>
          <a:solidFill>
            <a:srgbClr val="9A9F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71217"/>
            <a:ext cx="8229600" cy="652062"/>
          </a:xfrm>
          <a:prstGeom prst="rect">
            <a:avLst/>
          </a:prstGeom>
        </p:spPr>
        <p:txBody>
          <a:bodyPr anchor="b"/>
          <a:lstStyle>
            <a:lvl1pPr algn="ctr">
              <a:defRPr spc="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48124"/>
            <a:ext cx="8229600" cy="612918"/>
          </a:xfrm>
          <a:prstGeom prst="rect">
            <a:avLst/>
          </a:prstGeom>
        </p:spPr>
        <p:txBody>
          <a:bodyPr/>
          <a:lstStyle>
            <a:lvl1pPr algn="ctr">
              <a:defRPr b="0" i="0" spc="12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Insert subhead here</a:t>
            </a:r>
          </a:p>
        </p:txBody>
      </p:sp>
      <p:pic>
        <p:nvPicPr>
          <p:cNvPr id="2" name="Picture 1" descr="4 Brand Lockup_small_Scale_NoShad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2" y="4314700"/>
            <a:ext cx="2545215" cy="64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05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Page-Eur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6.9 4-2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5536"/>
            <a:ext cx="9144000" cy="87796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784879"/>
            <a:ext cx="9144000" cy="1660197"/>
          </a:xfrm>
          <a:prstGeom prst="rect">
            <a:avLst/>
          </a:prstGeom>
          <a:solidFill>
            <a:srgbClr val="9A9F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71217"/>
            <a:ext cx="8229600" cy="652062"/>
          </a:xfrm>
          <a:prstGeom prst="rect">
            <a:avLst/>
          </a:prstGeom>
        </p:spPr>
        <p:txBody>
          <a:bodyPr anchor="b"/>
          <a:lstStyle>
            <a:lvl1pPr algn="ctr">
              <a:defRPr spc="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48124"/>
            <a:ext cx="8229600" cy="612918"/>
          </a:xfrm>
          <a:prstGeom prst="rect">
            <a:avLst/>
          </a:prstGeom>
        </p:spPr>
        <p:txBody>
          <a:bodyPr/>
          <a:lstStyle>
            <a:lvl1pPr algn="ctr">
              <a:defRPr b="0" i="0" spc="12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Insert subhead here</a:t>
            </a:r>
          </a:p>
        </p:txBody>
      </p:sp>
    </p:spTree>
    <p:extLst>
      <p:ext uri="{BB962C8B-B14F-4D97-AF65-F5344CB8AC3E}">
        <p14:creationId xmlns:p14="http://schemas.microsoft.com/office/powerpoint/2010/main" val="13388032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Page-GM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6.9 5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5536"/>
            <a:ext cx="9144000" cy="87796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784879"/>
            <a:ext cx="9144000" cy="1660197"/>
          </a:xfrm>
          <a:prstGeom prst="rect">
            <a:avLst/>
          </a:prstGeom>
          <a:solidFill>
            <a:srgbClr val="243E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71217"/>
            <a:ext cx="8229600" cy="652062"/>
          </a:xfrm>
          <a:prstGeom prst="rect">
            <a:avLst/>
          </a:prstGeom>
        </p:spPr>
        <p:txBody>
          <a:bodyPr anchor="b"/>
          <a:lstStyle>
            <a:lvl1pPr algn="ctr">
              <a:defRPr spc="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48124"/>
            <a:ext cx="8229600" cy="612918"/>
          </a:xfrm>
          <a:prstGeom prst="rect">
            <a:avLst/>
          </a:prstGeom>
        </p:spPr>
        <p:txBody>
          <a:bodyPr/>
          <a:lstStyle>
            <a:lvl1pPr algn="ctr">
              <a:defRPr b="0" i="0" spc="12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Insert subhead here</a:t>
            </a:r>
          </a:p>
        </p:txBody>
      </p:sp>
    </p:spTree>
    <p:extLst>
      <p:ext uri="{BB962C8B-B14F-4D97-AF65-F5344CB8AC3E}">
        <p14:creationId xmlns:p14="http://schemas.microsoft.com/office/powerpoint/2010/main" val="2775344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Title Page-Ch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784879"/>
            <a:ext cx="9144000" cy="1660197"/>
          </a:xfrm>
          <a:prstGeom prst="rect">
            <a:avLst/>
          </a:prstGeom>
          <a:solidFill>
            <a:srgbClr val="243E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71217"/>
            <a:ext cx="8229600" cy="652062"/>
          </a:xfrm>
          <a:prstGeom prst="rect">
            <a:avLst/>
          </a:prstGeom>
        </p:spPr>
        <p:txBody>
          <a:bodyPr anchor="b"/>
          <a:lstStyle>
            <a:lvl1pPr algn="ctr">
              <a:defRPr spc="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48124"/>
            <a:ext cx="8229600" cy="612918"/>
          </a:xfrm>
          <a:prstGeom prst="rect">
            <a:avLst/>
          </a:prstGeom>
        </p:spPr>
        <p:txBody>
          <a:bodyPr/>
          <a:lstStyle>
            <a:lvl1pPr algn="ctr">
              <a:defRPr b="0" i="0" spc="12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Insert subhead here</a:t>
            </a:r>
          </a:p>
        </p:txBody>
      </p:sp>
      <p:pic>
        <p:nvPicPr>
          <p:cNvPr id="2" name="Picture 1" descr="GM China_ Lockup_small_format_NoShad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1309" y="4382232"/>
            <a:ext cx="2841382" cy="574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4767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Presentation Title Page-Glob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0" y="784879"/>
            <a:ext cx="9144000" cy="1660197"/>
          </a:xfrm>
          <a:prstGeom prst="rect">
            <a:avLst/>
          </a:prstGeom>
          <a:solidFill>
            <a:srgbClr val="243E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71217"/>
            <a:ext cx="8229600" cy="652062"/>
          </a:xfrm>
          <a:prstGeom prst="rect">
            <a:avLst/>
          </a:prstGeom>
        </p:spPr>
        <p:txBody>
          <a:bodyPr anchor="b"/>
          <a:lstStyle>
            <a:lvl1pPr algn="ctr">
              <a:defRPr spc="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48124"/>
            <a:ext cx="8229600" cy="612918"/>
          </a:xfrm>
          <a:prstGeom prst="rect">
            <a:avLst/>
          </a:prstGeom>
        </p:spPr>
        <p:txBody>
          <a:bodyPr/>
          <a:lstStyle>
            <a:lvl1pPr algn="ctr">
              <a:defRPr b="0" i="0" spc="12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Insert subhead here</a:t>
            </a:r>
          </a:p>
        </p:txBody>
      </p:sp>
      <p:pic>
        <p:nvPicPr>
          <p:cNvPr id="3" name="Picture 2" descr="Global_Lockup_Small format_No_Shad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461" y="4273934"/>
            <a:ext cx="5036407" cy="680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675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Page-North Americ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 userDrawn="1"/>
        </p:nvSpPr>
        <p:spPr>
          <a:xfrm>
            <a:off x="0" y="784879"/>
            <a:ext cx="9144000" cy="1660197"/>
          </a:xfrm>
          <a:prstGeom prst="rect">
            <a:avLst/>
          </a:prstGeom>
          <a:solidFill>
            <a:srgbClr val="9A9F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71217"/>
            <a:ext cx="8229600" cy="652062"/>
          </a:xfrm>
          <a:prstGeom prst="rect">
            <a:avLst/>
          </a:prstGeom>
        </p:spPr>
        <p:txBody>
          <a:bodyPr anchor="b"/>
          <a:lstStyle>
            <a:lvl1pPr algn="ctr">
              <a:defRPr spc="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13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48124"/>
            <a:ext cx="8229600" cy="612918"/>
          </a:xfrm>
          <a:prstGeom prst="rect">
            <a:avLst/>
          </a:prstGeom>
        </p:spPr>
        <p:txBody>
          <a:bodyPr/>
          <a:lstStyle>
            <a:lvl1pPr algn="ctr">
              <a:defRPr b="0" i="0" spc="12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Insert subhead here</a:t>
            </a:r>
          </a:p>
        </p:txBody>
      </p:sp>
      <p:pic>
        <p:nvPicPr>
          <p:cNvPr id="2" name="Picture 1" descr="4 Brand Lockup_small_Scale_NoShadow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392" y="4314700"/>
            <a:ext cx="2545215" cy="640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6841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Page-Eur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6.9 4-2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5536"/>
            <a:ext cx="9144000" cy="87796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784879"/>
            <a:ext cx="9144000" cy="1660197"/>
          </a:xfrm>
          <a:prstGeom prst="rect">
            <a:avLst/>
          </a:prstGeom>
          <a:solidFill>
            <a:srgbClr val="9A9F9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71217"/>
            <a:ext cx="8229600" cy="652062"/>
          </a:xfrm>
          <a:prstGeom prst="rect">
            <a:avLst/>
          </a:prstGeom>
        </p:spPr>
        <p:txBody>
          <a:bodyPr anchor="b"/>
          <a:lstStyle>
            <a:lvl1pPr algn="ctr">
              <a:defRPr spc="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48124"/>
            <a:ext cx="8229600" cy="612918"/>
          </a:xfrm>
          <a:prstGeom prst="rect">
            <a:avLst/>
          </a:prstGeom>
        </p:spPr>
        <p:txBody>
          <a:bodyPr/>
          <a:lstStyle>
            <a:lvl1pPr algn="ctr">
              <a:defRPr b="0" i="0" spc="12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Insert subhead here</a:t>
            </a:r>
          </a:p>
        </p:txBody>
      </p:sp>
    </p:spTree>
    <p:extLst>
      <p:ext uri="{BB962C8B-B14F-4D97-AF65-F5344CB8AC3E}">
        <p14:creationId xmlns:p14="http://schemas.microsoft.com/office/powerpoint/2010/main" val="18039298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Presentation Title Page-GM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16.9 5 logo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65536"/>
            <a:ext cx="9144000" cy="877964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0" y="784879"/>
            <a:ext cx="9144000" cy="1660197"/>
          </a:xfrm>
          <a:prstGeom prst="rect">
            <a:avLst/>
          </a:prstGeom>
          <a:solidFill>
            <a:srgbClr val="243E8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971217"/>
            <a:ext cx="8229600" cy="652062"/>
          </a:xfrm>
          <a:prstGeom prst="rect">
            <a:avLst/>
          </a:prstGeom>
        </p:spPr>
        <p:txBody>
          <a:bodyPr anchor="b"/>
          <a:lstStyle>
            <a:lvl1pPr algn="ctr">
              <a:defRPr spc="15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headline here</a:t>
            </a:r>
          </a:p>
        </p:txBody>
      </p:sp>
      <p:sp>
        <p:nvSpPr>
          <p:cNvPr id="14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57200" y="1648124"/>
            <a:ext cx="8229600" cy="612918"/>
          </a:xfrm>
          <a:prstGeom prst="rect">
            <a:avLst/>
          </a:prstGeom>
        </p:spPr>
        <p:txBody>
          <a:bodyPr/>
          <a:lstStyle>
            <a:lvl1pPr algn="ctr">
              <a:defRPr b="0" i="0" spc="120">
                <a:solidFill>
                  <a:schemeClr val="bg1"/>
                </a:solidFill>
                <a:latin typeface="Verdana"/>
                <a:cs typeface="Verdana"/>
              </a:defRPr>
            </a:lvl1pPr>
          </a:lstStyle>
          <a:p>
            <a:pPr lvl="0"/>
            <a:r>
              <a:rPr lang="en-US" dirty="0"/>
              <a:t>Insert subhead here</a:t>
            </a:r>
          </a:p>
        </p:txBody>
      </p:sp>
    </p:spTree>
    <p:extLst>
      <p:ext uri="{BB962C8B-B14F-4D97-AF65-F5344CB8AC3E}">
        <p14:creationId xmlns:p14="http://schemas.microsoft.com/office/powerpoint/2010/main" val="802466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914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44" r:id="rId11"/>
    <p:sldLayoutId id="2147483733" r:id="rId12"/>
    <p:sldLayoutId id="2147483734" r:id="rId13"/>
    <p:sldLayoutId id="2147483735" r:id="rId14"/>
    <p:sldLayoutId id="2147483736" r:id="rId15"/>
    <p:sldLayoutId id="2147483737" r:id="rId16"/>
  </p:sldLayoutIdLst>
  <p:hf hdr="0"/>
  <p:txStyles>
    <p:titleStyle>
      <a:lvl1pPr algn="l" defTabSz="457200" rtl="0" eaLnBrk="1" latinLnBrk="0" hangingPunct="1">
        <a:spcBef>
          <a:spcPct val="0"/>
        </a:spcBef>
        <a:buNone/>
        <a:defRPr sz="2000" b="1" i="0" kern="1100" cap="all" spc="150">
          <a:solidFill>
            <a:schemeClr val="tx2"/>
          </a:solidFill>
          <a:latin typeface="Verdana"/>
          <a:ea typeface="+mj-ea"/>
          <a:cs typeface="Verdana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Clr>
          <a:srgbClr val="02502D"/>
        </a:buClr>
        <a:buFont typeface="Wingdings" charset="2"/>
        <a:buNone/>
        <a:defRPr sz="1600" kern="1200" spc="150">
          <a:solidFill>
            <a:srgbClr val="585D60"/>
          </a:solidFill>
          <a:latin typeface="GM Sans"/>
          <a:ea typeface="+mn-ea"/>
          <a:cs typeface="GM Sans Regular"/>
        </a:defRPr>
      </a:lvl1pPr>
      <a:lvl2pPr marL="290513" indent="-285750" algn="l" defTabSz="4572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 spc="150">
          <a:solidFill>
            <a:srgbClr val="585D60"/>
          </a:solidFill>
          <a:latin typeface="GM Sans"/>
          <a:ea typeface="+mn-ea"/>
          <a:cs typeface="GM Sans Regular"/>
        </a:defRPr>
      </a:lvl2pPr>
      <a:lvl3pPr marL="684213" indent="-233363" algn="l" defTabSz="684213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600" kern="1200" spc="150">
          <a:solidFill>
            <a:srgbClr val="585D60"/>
          </a:solidFill>
          <a:latin typeface="GM Sans"/>
          <a:ea typeface="+mn-ea"/>
          <a:cs typeface="GM Sans Regular"/>
        </a:defRPr>
      </a:lvl3pPr>
      <a:lvl4pPr marL="1206500" indent="-228600" algn="l" defTabSz="4572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rgbClr val="585D60"/>
          </a:solidFill>
          <a:latin typeface="GM Sans Light"/>
          <a:ea typeface="+mn-ea"/>
          <a:cs typeface="GM Sans Light"/>
        </a:defRPr>
      </a:lvl4pPr>
      <a:lvl5pPr marL="1206500" indent="-228600" algn="l" defTabSz="457200" rtl="0" eaLnBrk="1" latinLnBrk="0" hangingPunct="1">
        <a:spcBef>
          <a:spcPct val="20000"/>
        </a:spcBef>
        <a:buClr>
          <a:schemeClr val="tx2"/>
        </a:buClr>
        <a:buFont typeface="Wingdings" charset="2"/>
        <a:buChar char="§"/>
        <a:defRPr sz="1400" kern="1200">
          <a:solidFill>
            <a:srgbClr val="585D60"/>
          </a:solidFill>
          <a:latin typeface="GM Sans Light"/>
          <a:ea typeface="+mn-ea"/>
          <a:cs typeface="GM Sans Light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7.jpeg"/><Relationship Id="rId5" Type="http://schemas.microsoft.com/office/2007/relationships/hdphoto" Target="../media/hdphoto1.wdp"/><Relationship Id="rId4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g"/><Relationship Id="rId3" Type="http://schemas.openxmlformats.org/officeDocument/2006/relationships/image" Target="../media/image10.png"/><Relationship Id="rId7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JPG"/><Relationship Id="rId5" Type="http://schemas.openxmlformats.org/officeDocument/2006/relationships/image" Target="../media/image18.jpeg"/><Relationship Id="rId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0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10" Type="http://schemas.openxmlformats.org/officeDocument/2006/relationships/image" Target="../media/image26.JPG"/><Relationship Id="rId4" Type="http://schemas.openxmlformats.org/officeDocument/2006/relationships/image" Target="../media/image21.png"/><Relationship Id="rId9" Type="http://schemas.openxmlformats.org/officeDocument/2006/relationships/image" Target="../media/image2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9.jpe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20744"/>
            <a:ext cx="8229600" cy="652062"/>
          </a:xfrm>
        </p:spPr>
        <p:txBody>
          <a:bodyPr/>
          <a:lstStyle/>
          <a:p>
            <a:r>
              <a:rPr lang="en-US" dirty="0"/>
              <a:t>Working at </a:t>
            </a:r>
            <a:r>
              <a:rPr lang="en-US" dirty="0" err="1"/>
              <a:t>st.</a:t>
            </a:r>
            <a:r>
              <a:rPr lang="en-US" dirty="0"/>
              <a:t> </a:t>
            </a:r>
            <a:r>
              <a:rPr lang="en-US" dirty="0" err="1"/>
              <a:t>catharines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0" y="1497650"/>
            <a:ext cx="9144000" cy="862847"/>
          </a:xfrm>
        </p:spPr>
        <p:txBody>
          <a:bodyPr/>
          <a:lstStyle/>
          <a:p>
            <a:r>
              <a:rPr lang="en-US" dirty="0"/>
              <a:t>Area of Work: GEN V – Assembly </a:t>
            </a:r>
          </a:p>
          <a:p>
            <a:r>
              <a:rPr lang="en-US" sz="1450" dirty="0"/>
              <a:t>Eng. Supervisor: Dave Keir | Eng. Mentor: George Shing / Chris </a:t>
            </a:r>
            <a:r>
              <a:rPr lang="en-US" sz="1450" dirty="0" err="1"/>
              <a:t>Bortolotto</a:t>
            </a:r>
            <a:endParaRPr lang="en-US" sz="1450" dirty="0"/>
          </a:p>
          <a:p>
            <a:r>
              <a:rPr lang="en-US" sz="1450" dirty="0"/>
              <a:t>By: Maharshi Patel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2510971"/>
            <a:ext cx="9144000" cy="2234632"/>
            <a:chOff x="0" y="2510971"/>
            <a:chExt cx="9144000" cy="2234632"/>
          </a:xfrm>
        </p:grpSpPr>
        <p:pic>
          <p:nvPicPr>
            <p:cNvPr id="4104" name="Picture 8" descr="Gm Gen V Lt1 Engine Gen V Vs Gen Iv Valves Bottom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2"/>
            <a:stretch/>
          </p:blipFill>
          <p:spPr bwMode="auto">
            <a:xfrm>
              <a:off x="4099249" y="2715701"/>
              <a:ext cx="2124087" cy="16515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0" name="Picture 4" descr="Gm Gen V Lt1 Engine Block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510971"/>
              <a:ext cx="2455709" cy="18417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2" name="Picture 6" descr="Gm Gen V Lt1 Engine Camshaft"/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3067"/>
            <a:stretch/>
          </p:blipFill>
          <p:spPr bwMode="auto">
            <a:xfrm>
              <a:off x="2524134" y="2510971"/>
              <a:ext cx="1593777" cy="12331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06" name="Picture 10" descr="Gm Gen V Lt1 Engine Sketch Left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4491" y="2510971"/>
              <a:ext cx="2979509" cy="223463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33580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36984"/>
          </a:xfrm>
        </p:spPr>
        <p:txBody>
          <a:bodyPr/>
          <a:lstStyle/>
          <a:p>
            <a:r>
              <a:rPr lang="en-US" dirty="0"/>
              <a:t>Skills obtained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334527" y="842963"/>
            <a:ext cx="3254247" cy="3513535"/>
          </a:xfrm>
        </p:spPr>
        <p:txBody>
          <a:bodyPr/>
          <a:lstStyle/>
          <a:p>
            <a:pPr marL="4763" lvl="1" indent="0">
              <a:buNone/>
            </a:pPr>
            <a:endParaRPr lang="en-US" dirty="0"/>
          </a:p>
          <a:p>
            <a:pPr lvl="1"/>
            <a:r>
              <a:rPr lang="en-US" dirty="0"/>
              <a:t>Project Management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Fastening/Assembly Techniques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Engine Testing (Cold Test)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D0D143-8E97-0D42-B378-8B0D45EF990D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2038" y="3357202"/>
            <a:ext cx="2298183" cy="1424150"/>
          </a:xfrm>
          <a:prstGeom prst="rect">
            <a:avLst/>
          </a:prstGeom>
        </p:spPr>
      </p:pic>
      <p:pic>
        <p:nvPicPr>
          <p:cNvPr id="1026" name="Picture 2" descr="Image result for project management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24813" y1="26780" x2="24813" y2="26780"/>
                        <a14:foregroundMark x1="29063" y1="12434" x2="29063" y2="12434"/>
                        <a14:foregroundMark x1="33375" y1="23911" x2="33375" y2="23911"/>
                        <a14:foregroundMark x1="23875" y1="15303" x2="23875" y2="15303"/>
                        <a14:foregroundMark x1="21625" y1="16366" x2="21625" y2="16366"/>
                        <a14:foregroundMark x1="20063" y1="15728" x2="20063" y2="15728"/>
                        <a14:foregroundMark x1="19438" y1="13284" x2="19438" y2="13284"/>
                        <a14:foregroundMark x1="15937" y1="15834" x2="15937" y2="15834"/>
                        <a14:foregroundMark x1="17250" y1="13390" x2="17250" y2="13390"/>
                        <a14:foregroundMark x1="18188" y1="14346" x2="18188" y2="14346"/>
                        <a14:foregroundMark x1="26000" y1="13603" x2="26000" y2="13603"/>
                        <a14:foregroundMark x1="31125" y1="13603" x2="31125" y2="13603"/>
                        <a14:foregroundMark x1="29625" y1="13284" x2="29625" y2="13284"/>
                        <a14:foregroundMark x1="28563" y1="14346" x2="28563" y2="14346"/>
                        <a14:foregroundMark x1="31125" y1="11902" x2="31125" y2="11902"/>
                        <a14:foregroundMark x1="69063" y1="27524" x2="69063" y2="27524"/>
                        <a14:foregroundMark x1="52063" y1="21148" x2="52063" y2="21148"/>
                        <a14:foregroundMark x1="52812" y1="17109" x2="52812" y2="17109"/>
                        <a14:foregroundMark x1="51875" y1="19660" x2="51875" y2="19660"/>
                        <a14:foregroundMark x1="56938" y1="17960" x2="56938" y2="17960"/>
                        <a14:foregroundMark x1="57063" y1="20191" x2="57063" y2="20191"/>
                        <a14:foregroundMark x1="61687" y1="18704" x2="61687" y2="18704"/>
                        <a14:foregroundMark x1="62750" y1="19341" x2="62750" y2="19341"/>
                        <a14:foregroundMark x1="59562" y1="20404" x2="59562" y2="20404"/>
                        <a14:foregroundMark x1="58500" y1="18704" x2="58500" y2="18704"/>
                        <a14:foregroundMark x1="43875" y1="48459" x2="43875" y2="48459"/>
                        <a14:foregroundMark x1="44500" y1="45909" x2="44500" y2="45909"/>
                        <a14:foregroundMark x1="61313" y1="29649" x2="61313" y2="29649"/>
                        <a14:foregroundMark x1="61813" y1="34219" x2="61813" y2="34219"/>
                        <a14:foregroundMark x1="63500" y1="24548" x2="63500" y2="24548"/>
                        <a14:foregroundMark x1="66375" y1="22104" x2="66375" y2="22104"/>
                        <a14:foregroundMark x1="64938" y1="44421" x2="64938" y2="44421"/>
                        <a14:foregroundMark x1="61938" y1="47290" x2="61938" y2="47290"/>
                        <a14:foregroundMark x1="63563" y1="46015" x2="63563" y2="46015"/>
                        <a14:foregroundMark x1="66188" y1="43464" x2="66188" y2="43464"/>
                        <a14:foregroundMark x1="56938" y1="52497" x2="56938" y2="52497"/>
                        <a14:foregroundMark x1="59938" y1="49522" x2="59938" y2="49522"/>
                        <a14:foregroundMark x1="58313" y1="51222" x2="58313" y2="51222"/>
                        <a14:foregroundMark x1="59625" y1="64718" x2="59625" y2="64718"/>
                        <a14:foregroundMark x1="42125" y1="85228" x2="42125" y2="85228"/>
                        <a14:foregroundMark x1="48438" y1="84060" x2="48438" y2="84060"/>
                        <a14:foregroundMark x1="52688" y1="80871" x2="52688" y2="80871"/>
                        <a14:foregroundMark x1="55937" y1="77790" x2="55937" y2="77790"/>
                        <a14:foregroundMark x1="57688" y1="74495" x2="57688" y2="74495"/>
                        <a14:foregroundMark x1="58938" y1="72157" x2="58938" y2="72157"/>
                        <a14:foregroundMark x1="35813" y1="83316" x2="35813" y2="83316"/>
                        <a14:foregroundMark x1="29688" y1="77471" x2="29688" y2="77471"/>
                        <a14:foregroundMark x1="28438" y1="70670" x2="28438" y2="70670"/>
                        <a14:foregroundMark x1="32500" y1="60893" x2="32500" y2="60893"/>
                        <a14:foregroundMark x1="32000" y1="62380" x2="32000" y2="62380"/>
                        <a14:foregroundMark x1="39313" y1="54942" x2="39313" y2="54942"/>
                        <a14:foregroundMark x1="38000" y1="56004" x2="38000" y2="56004"/>
                        <a14:foregroundMark x1="34688" y1="58023" x2="34688" y2="58023"/>
                        <a14:foregroundMark x1="42313" y1="53560" x2="42313" y2="53560"/>
                        <a14:foregroundMark x1="44500" y1="53666" x2="44500" y2="53666"/>
                        <a14:foregroundMark x1="47313" y1="53135" x2="47313" y2="53135"/>
                        <a14:foregroundMark x1="50187" y1="54198" x2="50187" y2="54198"/>
                        <a14:foregroundMark x1="53938" y1="55473" x2="53938" y2="55473"/>
                        <a14:foregroundMark x1="52063" y1="54623" x2="52063" y2="54623"/>
                        <a14:foregroundMark x1="55813" y1="57917" x2="55813" y2="57917"/>
                        <a14:foregroundMark x1="56875" y1="58767" x2="56875" y2="58767"/>
                        <a14:foregroundMark x1="32188" y1="80871" x2="32188" y2="80871"/>
                        <a14:foregroundMark x1="48125" y1="47290" x2="48125" y2="47290"/>
                        <a14:foregroundMark x1="49500" y1="49309" x2="49500" y2="49309"/>
                        <a14:foregroundMark x1="48563" y1="48353" x2="48563" y2="48353"/>
                        <a14:foregroundMark x1="46563" y1="47290" x2="46563" y2="47290"/>
                        <a14:foregroundMark x1="46875" y1="50266" x2="46875" y2="50266"/>
                        <a14:foregroundMark x1="48875" y1="44846" x2="48875" y2="44846"/>
                        <a14:foregroundMark x1="42750" y1="46865" x2="42750" y2="46865"/>
                        <a14:foregroundMark x1="43063" y1="48778" x2="43063" y2="48778"/>
                        <a14:foregroundMark x1="44750" y1="48140" x2="44750" y2="48140"/>
                        <a14:foregroundMark x1="44625" y1="51116" x2="44625" y2="51116"/>
                        <a14:foregroundMark x1="45438" y1="50372" x2="45438" y2="50372"/>
                        <a14:foregroundMark x1="41313" y1="46334" x2="41313" y2="46334"/>
                        <a14:foregroundMark x1="40688" y1="49203" x2="40688" y2="49203"/>
                        <a14:foregroundMark x1="40500" y1="51435" x2="40500" y2="51435"/>
                        <a14:foregroundMark x1="38313" y1="48672" x2="38313" y2="48672"/>
                        <a14:foregroundMark x1="39125" y1="50266" x2="39125" y2="50266"/>
                        <a14:foregroundMark x1="36625" y1="48140" x2="36625" y2="48140"/>
                        <a14:foregroundMark x1="36750" y1="50053" x2="36750" y2="50053"/>
                        <a14:foregroundMark x1="37188" y1="52179" x2="37188" y2="52179"/>
                        <a14:foregroundMark x1="32938" y1="48778" x2="32938" y2="48778"/>
                        <a14:foregroundMark x1="33313" y1="51222" x2="33313" y2="51222"/>
                        <a14:foregroundMark x1="33125" y1="53666" x2="33125" y2="53666"/>
                        <a14:foregroundMark x1="34375" y1="53560" x2="34375" y2="53560"/>
                        <a14:foregroundMark x1="35500" y1="53029" x2="35500" y2="53029"/>
                        <a14:foregroundMark x1="31250" y1="48778" x2="31250" y2="48778"/>
                        <a14:foregroundMark x1="29375" y1="49734" x2="29375" y2="49734"/>
                        <a14:foregroundMark x1="29000" y1="51435" x2="29000" y2="51435"/>
                        <a14:foregroundMark x1="29000" y1="54942" x2="29000" y2="54942"/>
                        <a14:foregroundMark x1="30813" y1="51966" x2="30813" y2="51966"/>
                        <a14:foregroundMark x1="31250" y1="54410" x2="31250" y2="54410"/>
                        <a14:foregroundMark x1="24188" y1="50797" x2="24188" y2="50797"/>
                        <a14:foregroundMark x1="24313" y1="56111" x2="24313" y2="56111"/>
                        <a14:foregroundMark x1="24000" y1="53348" x2="24000" y2="53348"/>
                        <a14:foregroundMark x1="25563" y1="51116" x2="25563" y2="51116"/>
                        <a14:foregroundMark x1="27187" y1="51222" x2="27187" y2="51222"/>
                        <a14:foregroundMark x1="77250" y1="31350" x2="77250" y2="31350"/>
                        <a14:foregroundMark x1="54875" y1="18172" x2="54875" y2="18172"/>
                        <a14:foregroundMark x1="52312" y1="18172" x2="52312" y2="18172"/>
                        <a14:foregroundMark x1="53250" y1="21573" x2="53250" y2="21573"/>
                        <a14:foregroundMark x1="53438" y1="18172" x2="53438" y2="18172"/>
                        <a14:foregroundMark x1="76938" y1="20723" x2="76938" y2="20723"/>
                        <a14:foregroundMark x1="80563" y1="21573" x2="80563" y2="21573"/>
                        <a14:foregroundMark x1="82938" y1="23167" x2="82938" y2="23167"/>
                        <a14:foregroundMark x1="65875" y1="39214" x2="65875" y2="39214"/>
                        <a14:foregroundMark x1="71563" y1="42402" x2="71563" y2="42402"/>
                        <a14:foregroundMark x1="77063" y1="42402" x2="77063" y2="42402"/>
                        <a14:foregroundMark x1="82438" y1="40595" x2="82438" y2="40595"/>
                        <a14:foregroundMark x1="85000" y1="37832" x2="85000" y2="37832"/>
                        <a14:foregroundMark x1="87125" y1="34325" x2="87125" y2="34325"/>
                        <a14:foregroundMark x1="11438" y1="28799" x2="11438" y2="28799"/>
                        <a14:foregroundMark x1="13125" y1="23698" x2="13125" y2="23698"/>
                        <a14:foregroundMark x1="13313" y1="34750" x2="13313" y2="34750"/>
                        <a14:foregroundMark x1="17563" y1="36982" x2="17563" y2="36982"/>
                        <a14:foregroundMark x1="21188" y1="37832" x2="21188" y2="37832"/>
                        <a14:foregroundMark x1="28125" y1="36982" x2="28125" y2="36982"/>
                        <a14:foregroundMark x1="24625" y1="37832" x2="24625" y2="37832"/>
                        <a14:foregroundMark x1="30625" y1="35919" x2="30625" y2="35919"/>
                        <a14:foregroundMark x1="33875" y1="33475" x2="33875" y2="33475"/>
                        <a14:foregroundMark x1="35625" y1="32094" x2="35625" y2="32094"/>
                        <a14:foregroundMark x1="37563" y1="27524" x2="37563" y2="27524"/>
                        <a14:foregroundMark x1="16625" y1="37301" x2="16625" y2="37301"/>
                        <a14:foregroundMark x1="17500" y1="28268" x2="17500" y2="28268"/>
                        <a14:foregroundMark x1="19438" y1="38363" x2="19438" y2="38363"/>
                        <a14:foregroundMark x1="83250" y1="11371" x2="83250" y2="11371"/>
                        <a14:foregroundMark x1="82250" y1="12434" x2="82250" y2="12434"/>
                        <a14:foregroundMark x1="83875" y1="13390" x2="83875" y2="13390"/>
                        <a14:foregroundMark x1="81313" y1="12221" x2="81313" y2="12221"/>
                        <a14:foregroundMark x1="79938" y1="12752" x2="79938" y2="12752"/>
                        <a14:foregroundMark x1="77250" y1="15515" x2="77250" y2="15515"/>
                        <a14:foregroundMark x1="75375" y1="14134" x2="75375" y2="14134"/>
                        <a14:foregroundMark x1="73750" y1="15515" x2="73750" y2="15515"/>
                        <a14:foregroundMark x1="72688" y1="14772" x2="72688" y2="14772"/>
                        <a14:foregroundMark x1="68438" y1="16366" x2="68438" y2="16366"/>
                        <a14:foregroundMark x1="65875" y1="17216" x2="65875" y2="17216"/>
                        <a14:foregroundMark x1="64313" y1="18491" x2="64313" y2="18491"/>
                        <a14:foregroundMark x1="67438" y1="14984" x2="67438" y2="14984"/>
                        <a14:foregroundMark x1="64500" y1="15515" x2="64500" y2="15515"/>
                        <a14:backgroundMark x1="24000" y1="35600" x2="24000" y2="35600"/>
                        <a14:backgroundMark x1="22750" y1="34325" x2="22750" y2="34325"/>
                        <a14:backgroundMark x1="24750" y1="33156" x2="24750" y2="33156"/>
                        <a14:backgroundMark x1="33875" y1="29862" x2="33875" y2="29862"/>
                        <a14:backgroundMark x1="27750" y1="23379" x2="27750" y2="23379"/>
                        <a14:backgroundMark x1="27938" y1="20616" x2="27938" y2="20616"/>
                        <a14:backgroundMark x1="35938" y1="71520" x2="36250" y2="71520"/>
                        <a14:backgroundMark x1="42750" y1="81828" x2="42750" y2="81828"/>
                        <a14:backgroundMark x1="45250" y1="81934" x2="45250" y2="81934"/>
                        <a14:backgroundMark x1="45938" y1="54410" x2="45938" y2="54410"/>
                        <a14:backgroundMark x1="25875" y1="27205" x2="25875" y2="27205"/>
                        <a14:backgroundMark x1="31063" y1="26886" x2="31063" y2="26886"/>
                        <a14:backgroundMark x1="26000" y1="53135" x2="26000" y2="53135"/>
                        <a14:backgroundMark x1="16938" y1="14984" x2="16938" y2="14984"/>
                        <a14:backgroundMark x1="25125" y1="14346" x2="25125" y2="14346"/>
                        <a14:backgroundMark x1="47625" y1="46334" x2="47625" y2="46334"/>
                        <a14:backgroundMark x1="56313" y1="18491" x2="56313" y2="18491"/>
                        <a14:backgroundMark x1="52812" y1="19341" x2="52812" y2="19341"/>
                        <a14:backgroundMark x1="68563" y1="23592" x2="68563" y2="23592"/>
                        <a14:backgroundMark x1="82313" y1="35600" x2="82313" y2="35600"/>
                        <a14:backgroundMark x1="78500" y1="23592" x2="78500" y2="23592"/>
                        <a14:backgroundMark x1="84313" y1="25292" x2="84313" y2="25292"/>
                        <a14:backgroundMark x1="85250" y1="26461" x2="85250" y2="26461"/>
                        <a14:backgroundMark x1="71750" y1="16366" x2="71750" y2="16366"/>
                        <a14:backgroundMark x1="74563" y1="14453" x2="74563" y2="14453"/>
                        <a14:backgroundMark x1="77750" y1="14665" x2="77750" y2="14665"/>
                        <a14:backgroundMark x1="68250" y1="15515" x2="68250" y2="15515"/>
                        <a14:backgroundMark x1="65063" y1="17109" x2="65063" y2="1710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3382" y="842963"/>
            <a:ext cx="2396840" cy="14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torquing sequenc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27618" y="2031660"/>
            <a:ext cx="2714420" cy="132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M Canada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107" y="4641380"/>
            <a:ext cx="348246" cy="41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728283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Plans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334526" y="842963"/>
            <a:ext cx="4351774" cy="3513535"/>
          </a:xfrm>
        </p:spPr>
        <p:txBody>
          <a:bodyPr/>
          <a:lstStyle/>
          <a:p>
            <a:pPr lvl="1"/>
            <a:r>
              <a:rPr lang="en-US" dirty="0"/>
              <a:t>Complete </a:t>
            </a:r>
            <a:r>
              <a:rPr lang="en-US" dirty="0" err="1"/>
              <a:t>BASc</a:t>
            </a:r>
            <a:r>
              <a:rPr lang="en-US" dirty="0"/>
              <a:t>. </a:t>
            </a:r>
            <a:r>
              <a:rPr lang="en-US" dirty="0" err="1"/>
              <a:t>Honours</a:t>
            </a:r>
            <a:r>
              <a:rPr lang="en-US" dirty="0"/>
              <a:t> in Mechatronics Engineering</a:t>
            </a:r>
          </a:p>
          <a:p>
            <a:pPr lvl="1"/>
            <a:r>
              <a:rPr lang="en-US" dirty="0"/>
              <a:t>Pursue career in Automotive Design</a:t>
            </a:r>
          </a:p>
          <a:p>
            <a:pPr lvl="1"/>
            <a:r>
              <a:rPr lang="en-US" dirty="0"/>
              <a:t>Pursue research in fluid or solid mechanics</a:t>
            </a:r>
          </a:p>
          <a:p>
            <a:pPr lvl="1"/>
            <a:r>
              <a:rPr lang="en-US" dirty="0"/>
              <a:t>Make positive contributions to the world, by torqueing one bolt at a time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D0D143-8E97-0D42-B378-8B0D45EF990D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3078" name="Picture 6" descr="Image result for vehicle dynamic carsim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6413" y="2658711"/>
            <a:ext cx="3390900" cy="189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Image result for formula front wing cfd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8475" y="2658712"/>
            <a:ext cx="3108325" cy="1898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waterlooformulaelectric.com/img/2016car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499" y="586514"/>
            <a:ext cx="3538975" cy="18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GM Canada logo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107" y="4641380"/>
            <a:ext cx="348246" cy="41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14951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>
          <a:xfrm>
            <a:off x="334526" y="970784"/>
            <a:ext cx="8474075" cy="3513535"/>
          </a:xfrm>
        </p:spPr>
        <p:txBody>
          <a:bodyPr/>
          <a:lstStyle/>
          <a:p>
            <a:pPr lvl="1"/>
            <a:r>
              <a:rPr lang="en-US" dirty="0"/>
              <a:t>Peter Scott</a:t>
            </a:r>
          </a:p>
          <a:p>
            <a:pPr lvl="1"/>
            <a:r>
              <a:rPr lang="en-US" dirty="0"/>
              <a:t>Dave Keir</a:t>
            </a:r>
          </a:p>
          <a:p>
            <a:pPr lvl="1"/>
            <a:r>
              <a:rPr lang="en-US" dirty="0"/>
              <a:t>George </a:t>
            </a:r>
            <a:r>
              <a:rPr lang="en-US" dirty="0" err="1"/>
              <a:t>Shing</a:t>
            </a:r>
            <a:endParaRPr lang="en-US" dirty="0"/>
          </a:p>
          <a:p>
            <a:pPr lvl="1"/>
            <a:r>
              <a:rPr lang="en-US" dirty="0"/>
              <a:t>Chris Bortolotto</a:t>
            </a:r>
          </a:p>
          <a:p>
            <a:pPr lvl="1"/>
            <a:r>
              <a:rPr lang="en-US" dirty="0"/>
              <a:t>Cynthia Balint</a:t>
            </a:r>
          </a:p>
          <a:p>
            <a:pPr lvl="1"/>
            <a:r>
              <a:rPr lang="en-US" dirty="0"/>
              <a:t>Chris </a:t>
            </a:r>
            <a:r>
              <a:rPr lang="en-US" dirty="0" err="1"/>
              <a:t>Brodeur</a:t>
            </a:r>
            <a:endParaRPr lang="en-US" dirty="0"/>
          </a:p>
          <a:p>
            <a:pPr lvl="1"/>
            <a:r>
              <a:rPr lang="en-US" dirty="0"/>
              <a:t>Dave </a:t>
            </a:r>
            <a:r>
              <a:rPr lang="en-US" dirty="0" err="1"/>
              <a:t>Harapiak</a:t>
            </a:r>
            <a:r>
              <a:rPr lang="en-US" dirty="0"/>
              <a:t> </a:t>
            </a:r>
          </a:p>
          <a:p>
            <a:pPr lvl="1"/>
            <a:r>
              <a:rPr lang="en-US" dirty="0" err="1"/>
              <a:t>Tino</a:t>
            </a:r>
            <a:r>
              <a:rPr lang="en-US" dirty="0"/>
              <a:t> Martinez</a:t>
            </a:r>
          </a:p>
          <a:p>
            <a:pPr lvl="1"/>
            <a:r>
              <a:rPr lang="en-US" dirty="0"/>
              <a:t>Sean Anderson</a:t>
            </a:r>
          </a:p>
          <a:p>
            <a:pPr lvl="1"/>
            <a:r>
              <a:rPr lang="en-US" dirty="0"/>
              <a:t>Team Leaders – Group Leaders – Operators of GEN V Assembly</a:t>
            </a:r>
          </a:p>
          <a:p>
            <a:pPr lvl="1"/>
            <a:r>
              <a:rPr lang="en-US" dirty="0"/>
              <a:t>And the entire team of GM St. </a:t>
            </a:r>
            <a:r>
              <a:rPr lang="en-US" dirty="0" err="1"/>
              <a:t>Catharines</a:t>
            </a:r>
            <a:endParaRPr lang="en-US" dirty="0"/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D0D143-8E97-0D42-B378-8B0D45EF990D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6" name="Picture 2" descr="GM Canada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107" y="4641380"/>
            <a:ext cx="348246" cy="41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92550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6143" y="717260"/>
            <a:ext cx="8583332" cy="857250"/>
          </a:xfrm>
        </p:spPr>
        <p:txBody>
          <a:bodyPr/>
          <a:lstStyle/>
          <a:p>
            <a:r>
              <a:rPr lang="en-US" dirty="0"/>
              <a:t>Thank You for a wonderful opportunity!</a:t>
            </a:r>
          </a:p>
        </p:txBody>
      </p:sp>
      <p:pic>
        <p:nvPicPr>
          <p:cNvPr id="1028" name="Picture 4" descr="Image result for gm plant st cathari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6226" y="1606586"/>
            <a:ext cx="4766188" cy="3174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lide Number Placeholder 6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D0D143-8E97-0D42-B378-8B0D45EF990D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5" name="Picture 2" descr="GM Canad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107" y="4641380"/>
            <a:ext cx="348246" cy="41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566381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663" y="1773503"/>
            <a:ext cx="8229600" cy="652062"/>
          </a:xfrm>
        </p:spPr>
        <p:txBody>
          <a:bodyPr>
            <a:normAutofit/>
          </a:bodyPr>
          <a:lstStyle/>
          <a:p>
            <a:r>
              <a:rPr lang="en-US" dirty="0"/>
              <a:t>About myself</a:t>
            </a:r>
          </a:p>
        </p:txBody>
      </p:sp>
      <p:pic>
        <p:nvPicPr>
          <p:cNvPr id="1028" name="Picture 4" descr="Image result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08" t="14070" r="16903" b="16583"/>
          <a:stretch/>
        </p:blipFill>
        <p:spPr bwMode="auto">
          <a:xfrm>
            <a:off x="3647768" y="2418734"/>
            <a:ext cx="1848464" cy="1288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/>
          <p:cNvGrpSpPr/>
          <p:nvPr/>
        </p:nvGrpSpPr>
        <p:grpSpPr>
          <a:xfrm>
            <a:off x="1" y="2543186"/>
            <a:ext cx="9143999" cy="2597343"/>
            <a:chOff x="-2" y="2048187"/>
            <a:chExt cx="9143999" cy="2597343"/>
          </a:xfrm>
        </p:grpSpPr>
        <p:grpSp>
          <p:nvGrpSpPr>
            <p:cNvPr id="3" name="Group 2"/>
            <p:cNvGrpSpPr/>
            <p:nvPr/>
          </p:nvGrpSpPr>
          <p:grpSpPr>
            <a:xfrm>
              <a:off x="-2" y="2048187"/>
              <a:ext cx="9143999" cy="2597343"/>
              <a:chOff x="1" y="2300227"/>
              <a:chExt cx="9143999" cy="2597343"/>
            </a:xfrm>
          </p:grpSpPr>
          <p:sp>
            <p:nvSpPr>
              <p:cNvPr id="7" name="Title 1"/>
              <p:cNvSpPr txBox="1">
                <a:spLocks/>
              </p:cNvSpPr>
              <p:nvPr/>
            </p:nvSpPr>
            <p:spPr>
              <a:xfrm>
                <a:off x="3496668" y="3405898"/>
                <a:ext cx="1999564" cy="666545"/>
              </a:xfrm>
              <a:prstGeom prst="rect">
                <a:avLst/>
              </a:prstGeom>
            </p:spPr>
            <p:txBody>
              <a:bodyPr vert="horz" lIns="91440" tIns="45720" rIns="91440" bIns="45720" rtlCol="0" anchor="b">
                <a:normAutofit fontScale="97500" lnSpcReduction="10000"/>
              </a:bodyPr>
              <a:lstStyle>
                <a:lvl1pPr algn="ctr" defTabSz="457200" rtl="0" eaLnBrk="1" latinLnBrk="0" hangingPunct="1">
                  <a:spcBef>
                    <a:spcPct val="0"/>
                  </a:spcBef>
                  <a:buNone/>
                  <a:defRPr sz="2000" b="1" i="0" kern="1100" cap="all" spc="150">
                    <a:solidFill>
                      <a:schemeClr val="bg1"/>
                    </a:solidFill>
                    <a:latin typeface="Verdana"/>
                    <a:ea typeface="+mj-ea"/>
                    <a:cs typeface="Verdana"/>
                  </a:defRPr>
                </a:lvl1pPr>
              </a:lstStyle>
              <a:p>
                <a:r>
                  <a:rPr lang="en-US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Past</a:t>
                </a:r>
                <a:br>
                  <a:rPr lang="en-US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</a:br>
                <a:r>
                  <a:rPr lang="en-US" dirty="0">
                    <a:solidFill>
                      <a:schemeClr val="tx1">
                        <a:lumMod val="60000"/>
                        <a:lumOff val="40000"/>
                      </a:schemeClr>
                    </a:solidFill>
                  </a:rPr>
                  <a:t> Co-ops</a:t>
                </a:r>
              </a:p>
            </p:txBody>
          </p:sp>
          <p:grpSp>
            <p:nvGrpSpPr>
              <p:cNvPr id="8" name="Group 7"/>
              <p:cNvGrpSpPr/>
              <p:nvPr/>
            </p:nvGrpSpPr>
            <p:grpSpPr>
              <a:xfrm>
                <a:off x="1" y="2300227"/>
                <a:ext cx="9143999" cy="2597343"/>
                <a:chOff x="0" y="0"/>
                <a:chExt cx="9143999" cy="2597343"/>
              </a:xfrm>
            </p:grpSpPr>
            <p:grpSp>
              <p:nvGrpSpPr>
                <p:cNvPr id="9" name="Group 8"/>
                <p:cNvGrpSpPr/>
                <p:nvPr/>
              </p:nvGrpSpPr>
              <p:grpSpPr>
                <a:xfrm>
                  <a:off x="5571780" y="0"/>
                  <a:ext cx="3572219" cy="2597343"/>
                  <a:chOff x="5571780" y="0"/>
                  <a:chExt cx="3572219" cy="2597343"/>
                </a:xfrm>
              </p:grpSpPr>
              <p:pic>
                <p:nvPicPr>
                  <p:cNvPr id="13" name="Picture 6" descr="Image result for 10r60 transmission"/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571780" y="0"/>
                    <a:ext cx="3572219" cy="20084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4" name="Text Placeholder 1"/>
                  <p:cNvSpPr txBox="1">
                    <a:spLocks/>
                  </p:cNvSpPr>
                  <p:nvPr/>
                </p:nvSpPr>
                <p:spPr>
                  <a:xfrm>
                    <a:off x="5571781" y="2055761"/>
                    <a:ext cx="3572218" cy="541582"/>
                  </a:xfrm>
                </p:spPr>
                <p:txBody>
                  <a:bodyPr>
                    <a:normAutofit/>
                  </a:bodyPr>
                  <a:lstStyle>
                    <a:lvl1pPr marL="0" indent="0" algn="l" defTabSz="457200" rtl="0" eaLnBrk="1" latinLnBrk="0" hangingPunct="1">
                      <a:spcBef>
                        <a:spcPct val="20000"/>
                      </a:spcBef>
                      <a:buClr>
                        <a:srgbClr val="02502D"/>
                      </a:buClr>
                      <a:buFont typeface="Wingdings" charset="2"/>
                      <a:buNone/>
                      <a:defRPr sz="1600" kern="1200" spc="150">
                        <a:solidFill>
                          <a:srgbClr val="585D60"/>
                        </a:solidFill>
                        <a:latin typeface="GM Sans"/>
                        <a:ea typeface="+mn-ea"/>
                        <a:cs typeface="GM Sans Regular"/>
                      </a:defRPr>
                    </a:lvl1pPr>
                    <a:lvl2pPr marL="290513" indent="-285750" algn="l" defTabSz="457200" rtl="0" eaLnBrk="1" latinLnBrk="0" hangingPunct="1"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charset="2"/>
                      <a:buChar char="§"/>
                      <a:defRPr sz="1600" kern="1200" spc="150">
                        <a:solidFill>
                          <a:srgbClr val="585D60"/>
                        </a:solidFill>
                        <a:latin typeface="GM Sans"/>
                        <a:ea typeface="+mn-ea"/>
                        <a:cs typeface="GM Sans Regular"/>
                      </a:defRPr>
                    </a:lvl2pPr>
                    <a:lvl3pPr marL="684213" indent="-233363" algn="l" defTabSz="684213" rtl="0" eaLnBrk="1" latinLnBrk="0" hangingPunct="1"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charset="2"/>
                      <a:buChar char="§"/>
                      <a:defRPr sz="1600" kern="1200" spc="150">
                        <a:solidFill>
                          <a:srgbClr val="585D60"/>
                        </a:solidFill>
                        <a:latin typeface="GM Sans"/>
                        <a:ea typeface="+mn-ea"/>
                        <a:cs typeface="GM Sans Regular"/>
                      </a:defRPr>
                    </a:lvl3pPr>
                    <a:lvl4pPr marL="1206500" indent="-228600" algn="l" defTabSz="457200" rtl="0" eaLnBrk="1" latinLnBrk="0" hangingPunct="1"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charset="2"/>
                      <a:buChar char="§"/>
                      <a:defRPr sz="1400" kern="1200">
                        <a:solidFill>
                          <a:srgbClr val="585D60"/>
                        </a:solidFill>
                        <a:latin typeface="GM Sans Light"/>
                        <a:ea typeface="+mn-ea"/>
                        <a:cs typeface="GM Sans Light"/>
                      </a:defRPr>
                    </a:lvl4pPr>
                    <a:lvl5pPr marL="1206500" indent="-228600" algn="l" defTabSz="457200" rtl="0" eaLnBrk="1" latinLnBrk="0" hangingPunct="1"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charset="2"/>
                      <a:buChar char="§"/>
                      <a:defRPr sz="1400" kern="1200">
                        <a:solidFill>
                          <a:srgbClr val="585D60"/>
                        </a:solidFill>
                        <a:latin typeface="GM Sans Light"/>
                        <a:ea typeface="+mn-ea"/>
                        <a:cs typeface="GM Sans Light"/>
                      </a:defRPr>
                    </a:lvl5pPr>
                    <a:lvl6pPr marL="2514600" indent="-228600" algn="l" defTabSz="457200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457200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457200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457200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dirty="0"/>
                      <a:t>Linamar – Ford 10R60</a:t>
                    </a:r>
                  </a:p>
                </p:txBody>
              </p:sp>
            </p:grpSp>
            <p:grpSp>
              <p:nvGrpSpPr>
                <p:cNvPr id="10" name="Group 9"/>
                <p:cNvGrpSpPr/>
                <p:nvPr/>
              </p:nvGrpSpPr>
              <p:grpSpPr>
                <a:xfrm>
                  <a:off x="0" y="0"/>
                  <a:ext cx="3572218" cy="2584643"/>
                  <a:chOff x="0" y="0"/>
                  <a:chExt cx="3572218" cy="2584643"/>
                </a:xfrm>
              </p:grpSpPr>
              <p:pic>
                <p:nvPicPr>
                  <p:cNvPr id="11" name="Picture 4" descr="Image result for c7 corvette"/>
                  <p:cNvPicPr>
                    <a:picLocks noChangeAspect="1" noChangeArrowheads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" y="0"/>
                    <a:ext cx="3572217" cy="2008414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2" name="Text Placeholder 1"/>
                  <p:cNvSpPr txBox="1">
                    <a:spLocks/>
                  </p:cNvSpPr>
                  <p:nvPr/>
                </p:nvSpPr>
                <p:spPr>
                  <a:xfrm>
                    <a:off x="0" y="2043061"/>
                    <a:ext cx="3572217" cy="541582"/>
                  </a:xfrm>
                </p:spPr>
                <p:txBody>
                  <a:bodyPr>
                    <a:normAutofit lnSpcReduction="10000"/>
                  </a:bodyPr>
                  <a:lstStyle>
                    <a:lvl1pPr marL="0" indent="0" algn="l" defTabSz="457200" rtl="0" eaLnBrk="1" latinLnBrk="0" hangingPunct="1">
                      <a:spcBef>
                        <a:spcPct val="20000"/>
                      </a:spcBef>
                      <a:buClr>
                        <a:srgbClr val="02502D"/>
                      </a:buClr>
                      <a:buFont typeface="Wingdings" charset="2"/>
                      <a:buNone/>
                      <a:defRPr sz="1600" kern="1200" spc="150">
                        <a:solidFill>
                          <a:srgbClr val="585D60"/>
                        </a:solidFill>
                        <a:latin typeface="GM Sans"/>
                        <a:ea typeface="+mn-ea"/>
                        <a:cs typeface="GM Sans Regular"/>
                      </a:defRPr>
                    </a:lvl1pPr>
                    <a:lvl2pPr marL="290513" indent="-285750" algn="l" defTabSz="457200" rtl="0" eaLnBrk="1" latinLnBrk="0" hangingPunct="1"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charset="2"/>
                      <a:buChar char="§"/>
                      <a:defRPr sz="1600" kern="1200" spc="150">
                        <a:solidFill>
                          <a:srgbClr val="585D60"/>
                        </a:solidFill>
                        <a:latin typeface="GM Sans"/>
                        <a:ea typeface="+mn-ea"/>
                        <a:cs typeface="GM Sans Regular"/>
                      </a:defRPr>
                    </a:lvl2pPr>
                    <a:lvl3pPr marL="684213" indent="-233363" algn="l" defTabSz="684213" rtl="0" eaLnBrk="1" latinLnBrk="0" hangingPunct="1"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charset="2"/>
                      <a:buChar char="§"/>
                      <a:defRPr sz="1600" kern="1200" spc="150">
                        <a:solidFill>
                          <a:srgbClr val="585D60"/>
                        </a:solidFill>
                        <a:latin typeface="GM Sans"/>
                        <a:ea typeface="+mn-ea"/>
                        <a:cs typeface="GM Sans Regular"/>
                      </a:defRPr>
                    </a:lvl3pPr>
                    <a:lvl4pPr marL="1206500" indent="-228600" algn="l" defTabSz="457200" rtl="0" eaLnBrk="1" latinLnBrk="0" hangingPunct="1"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charset="2"/>
                      <a:buChar char="§"/>
                      <a:defRPr sz="1400" kern="1200">
                        <a:solidFill>
                          <a:srgbClr val="585D60"/>
                        </a:solidFill>
                        <a:latin typeface="GM Sans Light"/>
                        <a:ea typeface="+mn-ea"/>
                        <a:cs typeface="GM Sans Light"/>
                      </a:defRPr>
                    </a:lvl4pPr>
                    <a:lvl5pPr marL="1206500" indent="-228600" algn="l" defTabSz="457200" rtl="0" eaLnBrk="1" latinLnBrk="0" hangingPunct="1">
                      <a:spcBef>
                        <a:spcPct val="20000"/>
                      </a:spcBef>
                      <a:buClr>
                        <a:schemeClr val="tx2"/>
                      </a:buClr>
                      <a:buFont typeface="Wingdings" charset="2"/>
                      <a:buChar char="§"/>
                      <a:defRPr sz="1400" kern="1200">
                        <a:solidFill>
                          <a:srgbClr val="585D60"/>
                        </a:solidFill>
                        <a:latin typeface="GM Sans Light"/>
                        <a:ea typeface="+mn-ea"/>
                        <a:cs typeface="GM Sans Light"/>
                      </a:defRPr>
                    </a:lvl5pPr>
                    <a:lvl6pPr marL="2514600" indent="-228600" algn="l" defTabSz="457200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971800" indent="-228600" algn="l" defTabSz="457200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429000" indent="-228600" algn="l" defTabSz="457200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886200" indent="-228600" algn="l" defTabSz="457200" rtl="0" eaLnBrk="1" latinLnBrk="0" hangingPunct="1">
                      <a:spcBef>
                        <a:spcPct val="20000"/>
                      </a:spcBef>
                      <a:buFont typeface="Arial"/>
                      <a:buChar char="•"/>
                      <a:defRPr sz="20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algn="ctr"/>
                    <a:r>
                      <a:rPr lang="en-US" dirty="0"/>
                      <a:t>UWaterloo-GM (Warren) [</a:t>
                    </a:r>
                    <a:r>
                      <a:rPr lang="en-US" dirty="0" err="1"/>
                      <a:t>WATCar</a:t>
                    </a:r>
                    <a:r>
                      <a:rPr lang="en-US" dirty="0"/>
                      <a:t> Program]</a:t>
                    </a:r>
                  </a:p>
                </p:txBody>
              </p:sp>
            </p:grpSp>
          </p:grpSp>
        </p:grp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011" t="12379" r="48172" b="56855"/>
            <a:stretch/>
          </p:blipFill>
          <p:spPr>
            <a:xfrm>
              <a:off x="2333095" y="3279827"/>
              <a:ext cx="1272320" cy="805802"/>
            </a:xfrm>
            <a:prstGeom prst="rect">
              <a:avLst/>
            </a:prstGeom>
          </p:spPr>
        </p:pic>
      </p:grpSp>
      <p:grpSp>
        <p:nvGrpSpPr>
          <p:cNvPr id="15" name="Group 14"/>
          <p:cNvGrpSpPr/>
          <p:nvPr/>
        </p:nvGrpSpPr>
        <p:grpSpPr>
          <a:xfrm>
            <a:off x="3" y="11592"/>
            <a:ext cx="9143997" cy="2597742"/>
            <a:chOff x="-98854" y="2606227"/>
            <a:chExt cx="9143997" cy="2597742"/>
          </a:xfrm>
        </p:grpSpPr>
        <p:grpSp>
          <p:nvGrpSpPr>
            <p:cNvPr id="16" name="Group 15"/>
            <p:cNvGrpSpPr/>
            <p:nvPr/>
          </p:nvGrpSpPr>
          <p:grpSpPr>
            <a:xfrm>
              <a:off x="-98854" y="2606778"/>
              <a:ext cx="3572216" cy="2597191"/>
              <a:chOff x="347750" y="1543474"/>
              <a:chExt cx="3955142" cy="2856156"/>
            </a:xfrm>
          </p:grpSpPr>
          <p:pic>
            <p:nvPicPr>
              <p:cNvPr id="21" name="Picture 2" descr="Image result for w08 amg"/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7750" y="1543474"/>
                <a:ext cx="3955142" cy="22237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 Placeholder 1"/>
              <p:cNvSpPr txBox="1">
                <a:spLocks/>
              </p:cNvSpPr>
              <p:nvPr/>
            </p:nvSpPr>
            <p:spPr>
              <a:xfrm>
                <a:off x="648662" y="3858048"/>
                <a:ext cx="3572217" cy="541582"/>
              </a:xfrm>
            </p:spPr>
            <p:txBody>
              <a:bodyPr>
                <a:normAutofit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Clr>
                    <a:srgbClr val="02502D"/>
                  </a:buClr>
                  <a:buFont typeface="Wingdings" charset="2"/>
                  <a:buNone/>
                  <a:defRPr sz="1600" kern="1200" spc="150">
                    <a:solidFill>
                      <a:srgbClr val="585D60"/>
                    </a:solidFill>
                    <a:latin typeface="GM Sans"/>
                    <a:ea typeface="+mn-ea"/>
                    <a:cs typeface="GM Sans Regular"/>
                  </a:defRPr>
                </a:lvl1pPr>
                <a:lvl2pPr marL="290513" indent="-285750" algn="l" defTabSz="4572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Wingdings" charset="2"/>
                  <a:buChar char="§"/>
                  <a:defRPr sz="1600" kern="1200" spc="150">
                    <a:solidFill>
                      <a:srgbClr val="585D60"/>
                    </a:solidFill>
                    <a:latin typeface="GM Sans"/>
                    <a:ea typeface="+mn-ea"/>
                    <a:cs typeface="GM Sans Regular"/>
                  </a:defRPr>
                </a:lvl2pPr>
                <a:lvl3pPr marL="684213" indent="-233363" algn="l" defTabSz="68421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Wingdings" charset="2"/>
                  <a:buChar char="§"/>
                  <a:defRPr sz="1600" kern="1200" spc="150">
                    <a:solidFill>
                      <a:srgbClr val="585D60"/>
                    </a:solidFill>
                    <a:latin typeface="GM Sans"/>
                    <a:ea typeface="+mn-ea"/>
                    <a:cs typeface="GM Sans Regular"/>
                  </a:defRPr>
                </a:lvl3pPr>
                <a:lvl4pPr marL="1206500" indent="-228600" algn="l" defTabSz="4572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Wingdings" charset="2"/>
                  <a:buChar char="§"/>
                  <a:defRPr sz="1400" kern="1200">
                    <a:solidFill>
                      <a:srgbClr val="585D60"/>
                    </a:solidFill>
                    <a:latin typeface="GM Sans Light"/>
                    <a:ea typeface="+mn-ea"/>
                    <a:cs typeface="GM Sans Light"/>
                  </a:defRPr>
                </a:lvl4pPr>
                <a:lvl5pPr marL="1206500" indent="-228600" algn="l" defTabSz="4572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Wingdings" charset="2"/>
                  <a:buChar char="§"/>
                  <a:defRPr sz="1400" kern="1200">
                    <a:solidFill>
                      <a:srgbClr val="585D60"/>
                    </a:solidFill>
                    <a:latin typeface="GM Sans Light"/>
                    <a:ea typeface="+mn-ea"/>
                    <a:cs typeface="GM Sans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/>
                  <a:t>Formula 1 – AMG PETRONAS</a:t>
                </a:r>
              </a:p>
            </p:txBody>
          </p:sp>
        </p:grpSp>
        <p:grpSp>
          <p:nvGrpSpPr>
            <p:cNvPr id="17" name="Group 16"/>
            <p:cNvGrpSpPr/>
            <p:nvPr/>
          </p:nvGrpSpPr>
          <p:grpSpPr>
            <a:xfrm>
              <a:off x="5472925" y="2606227"/>
              <a:ext cx="3572218" cy="2448966"/>
              <a:chOff x="4459432" y="1543330"/>
              <a:chExt cx="4067711" cy="2845237"/>
            </a:xfrm>
          </p:grpSpPr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59432" y="1543330"/>
                <a:ext cx="4067711" cy="2223707"/>
              </a:xfrm>
              <a:prstGeom prst="rect">
                <a:avLst/>
              </a:prstGeom>
            </p:spPr>
          </p:pic>
          <p:sp>
            <p:nvSpPr>
              <p:cNvPr id="20" name="Text Placeholder 1"/>
              <p:cNvSpPr txBox="1">
                <a:spLocks/>
              </p:cNvSpPr>
              <p:nvPr/>
            </p:nvSpPr>
            <p:spPr>
              <a:xfrm>
                <a:off x="4763462" y="3846985"/>
                <a:ext cx="3572217" cy="541582"/>
              </a:xfrm>
            </p:spPr>
            <p:txBody>
              <a:bodyPr>
                <a:normAutofit/>
              </a:bodyPr>
              <a:lstStyle>
                <a:lvl1pPr marL="0" indent="0" algn="l" defTabSz="457200" rtl="0" eaLnBrk="1" latinLnBrk="0" hangingPunct="1">
                  <a:spcBef>
                    <a:spcPct val="20000"/>
                  </a:spcBef>
                  <a:buClr>
                    <a:srgbClr val="02502D"/>
                  </a:buClr>
                  <a:buFont typeface="Wingdings" charset="2"/>
                  <a:buNone/>
                  <a:defRPr sz="1600" kern="1200" spc="150">
                    <a:solidFill>
                      <a:srgbClr val="585D60"/>
                    </a:solidFill>
                    <a:latin typeface="GM Sans"/>
                    <a:ea typeface="+mn-ea"/>
                    <a:cs typeface="GM Sans Regular"/>
                  </a:defRPr>
                </a:lvl1pPr>
                <a:lvl2pPr marL="290513" indent="-285750" algn="l" defTabSz="4572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Wingdings" charset="2"/>
                  <a:buChar char="§"/>
                  <a:defRPr sz="1600" kern="1200" spc="150">
                    <a:solidFill>
                      <a:srgbClr val="585D60"/>
                    </a:solidFill>
                    <a:latin typeface="GM Sans"/>
                    <a:ea typeface="+mn-ea"/>
                    <a:cs typeface="GM Sans Regular"/>
                  </a:defRPr>
                </a:lvl2pPr>
                <a:lvl3pPr marL="684213" indent="-233363" algn="l" defTabSz="684213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Wingdings" charset="2"/>
                  <a:buChar char="§"/>
                  <a:defRPr sz="1600" kern="1200" spc="150">
                    <a:solidFill>
                      <a:srgbClr val="585D60"/>
                    </a:solidFill>
                    <a:latin typeface="GM Sans"/>
                    <a:ea typeface="+mn-ea"/>
                    <a:cs typeface="GM Sans Regular"/>
                  </a:defRPr>
                </a:lvl3pPr>
                <a:lvl4pPr marL="1206500" indent="-228600" algn="l" defTabSz="4572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Wingdings" charset="2"/>
                  <a:buChar char="§"/>
                  <a:defRPr sz="1400" kern="1200">
                    <a:solidFill>
                      <a:srgbClr val="585D60"/>
                    </a:solidFill>
                    <a:latin typeface="GM Sans Light"/>
                    <a:ea typeface="+mn-ea"/>
                    <a:cs typeface="GM Sans Light"/>
                  </a:defRPr>
                </a:lvl4pPr>
                <a:lvl5pPr marL="1206500" indent="-228600" algn="l" defTabSz="457200" rtl="0" eaLnBrk="1" latinLnBrk="0" hangingPunct="1">
                  <a:spcBef>
                    <a:spcPct val="20000"/>
                  </a:spcBef>
                  <a:buClr>
                    <a:schemeClr val="tx2"/>
                  </a:buClr>
                  <a:buFont typeface="Wingdings" charset="2"/>
                  <a:buChar char="§"/>
                  <a:defRPr sz="1400" kern="1200">
                    <a:solidFill>
                      <a:srgbClr val="585D60"/>
                    </a:solidFill>
                    <a:latin typeface="GM Sans Light"/>
                    <a:ea typeface="+mn-ea"/>
                    <a:cs typeface="GM Sans Light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dirty="0" err="1"/>
                  <a:t>UWaterloo</a:t>
                </a:r>
                <a:r>
                  <a:rPr lang="en-US" dirty="0"/>
                  <a:t> – Formula Hybrid</a:t>
                </a:r>
              </a:p>
            </p:txBody>
          </p:sp>
        </p:grpSp>
        <p:sp>
          <p:nvSpPr>
            <p:cNvPr id="18" name="Title 1"/>
            <p:cNvSpPr txBox="1">
              <a:spLocks/>
            </p:cNvSpPr>
            <p:nvPr/>
          </p:nvSpPr>
          <p:spPr>
            <a:xfrm>
              <a:off x="3473361" y="2655744"/>
              <a:ext cx="1999564" cy="666545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 fontScale="97500"/>
            </a:bodyPr>
            <a:lstStyle>
              <a:lvl1pPr algn="l" defTabSz="457200" rtl="0" eaLnBrk="1" latinLnBrk="0" hangingPunct="1">
                <a:spcBef>
                  <a:spcPct val="0"/>
                </a:spcBef>
                <a:buNone/>
                <a:defRPr sz="2000" b="1" i="0" kern="1100" cap="all" spc="150">
                  <a:solidFill>
                    <a:schemeClr val="tx2"/>
                  </a:solidFill>
                  <a:latin typeface="Verdana"/>
                  <a:ea typeface="+mj-ea"/>
                  <a:cs typeface="Verdana"/>
                </a:defRPr>
              </a:lvl1pPr>
            </a:lstStyle>
            <a:p>
              <a:pPr algn="ctr"/>
              <a:r>
                <a:rPr 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Interests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99053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636984"/>
          </a:xfrm>
        </p:spPr>
        <p:txBody>
          <a:bodyPr/>
          <a:lstStyle/>
          <a:p>
            <a:r>
              <a:rPr lang="en-US" dirty="0"/>
              <a:t>Projects Undertaken</a:t>
            </a:r>
          </a:p>
        </p:txBody>
      </p:sp>
      <p:sp>
        <p:nvSpPr>
          <p:cNvPr id="5" name="Text Placeholder 1"/>
          <p:cNvSpPr>
            <a:spLocks noGrp="1"/>
          </p:cNvSpPr>
          <p:nvPr>
            <p:ph sz="quarter" idx="15"/>
          </p:nvPr>
        </p:nvSpPr>
        <p:spPr>
          <a:xfrm>
            <a:off x="334527" y="842963"/>
            <a:ext cx="3893344" cy="3513535"/>
          </a:xfrm>
        </p:spPr>
        <p:txBody>
          <a:bodyPr>
            <a:normAutofit lnSpcReduction="10000"/>
          </a:bodyPr>
          <a:lstStyle/>
          <a:p>
            <a:pPr lvl="1"/>
            <a:r>
              <a:rPr lang="en-US" dirty="0"/>
              <a:t>Reducing Block Scrap – Transmission Dowel Thread Holes (OPEX)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Updated PFD and PFMEA for Gen-V Assembly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Cold Test Support 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D0D143-8E97-0D42-B378-8B0D45EF990D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71" y="3357202"/>
            <a:ext cx="2298183" cy="14241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7020" y="2056470"/>
            <a:ext cx="2412455" cy="1300732"/>
          </a:xfrm>
          <a:prstGeom prst="rect">
            <a:avLst/>
          </a:prstGeom>
        </p:spPr>
      </p:pic>
      <p:pic>
        <p:nvPicPr>
          <p:cNvPr id="1026" name="Picture 2" descr="GM Canada logo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107" y="4641380"/>
            <a:ext cx="348246" cy="41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7871" y="842963"/>
            <a:ext cx="2169149" cy="14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6133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05979"/>
            <a:ext cx="8351401" cy="540673"/>
          </a:xfrm>
        </p:spPr>
        <p:txBody>
          <a:bodyPr/>
          <a:lstStyle/>
          <a:p>
            <a:r>
              <a:rPr lang="en-US" dirty="0"/>
              <a:t>Reducing block scrap – trans. Thread bolts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D0D143-8E97-0D42-B378-8B0D45EF990D}" type="slidenum">
              <a:rPr lang="en-US" smtClean="0"/>
              <a:pPr/>
              <a:t>4</a:t>
            </a:fld>
            <a:endParaRPr 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57200" y="827256"/>
            <a:ext cx="3219062" cy="1936482"/>
            <a:chOff x="457199" y="1063231"/>
            <a:chExt cx="3574027" cy="2158411"/>
          </a:xfrm>
        </p:grpSpPr>
        <p:grpSp>
          <p:nvGrpSpPr>
            <p:cNvPr id="7" name="Group 6"/>
            <p:cNvGrpSpPr/>
            <p:nvPr/>
          </p:nvGrpSpPr>
          <p:grpSpPr>
            <a:xfrm>
              <a:off x="457199" y="1063231"/>
              <a:ext cx="3574027" cy="1758628"/>
              <a:chOff x="457199" y="1063229"/>
              <a:chExt cx="3970794" cy="1807790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57199" y="1063230"/>
                <a:ext cx="2324057" cy="1630810"/>
              </a:xfrm>
              <a:prstGeom prst="rect">
                <a:avLst/>
              </a:prstGeom>
            </p:spPr>
          </p:pic>
          <p:pic>
            <p:nvPicPr>
              <p:cNvPr id="6" name="Picture 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81256" y="1063229"/>
                <a:ext cx="1646737" cy="1807790"/>
              </a:xfrm>
              <a:prstGeom prst="rect">
                <a:avLst/>
              </a:prstGeom>
            </p:spPr>
          </p:pic>
        </p:grpSp>
        <p:sp>
          <p:nvSpPr>
            <p:cNvPr id="11" name="TextBox 10"/>
            <p:cNvSpPr txBox="1"/>
            <p:nvPr/>
          </p:nvSpPr>
          <p:spPr>
            <a:xfrm>
              <a:off x="1269149" y="2852310"/>
              <a:ext cx="203132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Servo Motor Hoist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5493751" y="827255"/>
            <a:ext cx="3040602" cy="1936482"/>
            <a:chOff x="5269863" y="1063232"/>
            <a:chExt cx="3539612" cy="2453377"/>
          </a:xfrm>
        </p:grpSpPr>
        <p:grpSp>
          <p:nvGrpSpPr>
            <p:cNvPr id="10" name="Group 9"/>
            <p:cNvGrpSpPr/>
            <p:nvPr/>
          </p:nvGrpSpPr>
          <p:grpSpPr>
            <a:xfrm>
              <a:off x="5269863" y="1063232"/>
              <a:ext cx="3539612" cy="2093535"/>
              <a:chOff x="4788310" y="1053740"/>
              <a:chExt cx="3539612" cy="2093535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4062" r="35058"/>
              <a:stretch/>
            </p:blipFill>
            <p:spPr>
              <a:xfrm>
                <a:off x="4788310" y="1053740"/>
                <a:ext cx="1769806" cy="2093535"/>
              </a:xfrm>
              <a:prstGeom prst="rect">
                <a:avLst/>
              </a:prstGeom>
            </p:spPr>
          </p:pic>
          <p:pic>
            <p:nvPicPr>
              <p:cNvPr id="9" name="Picture 8"/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5439" r="30439"/>
              <a:stretch/>
            </p:blipFill>
            <p:spPr>
              <a:xfrm>
                <a:off x="6558116" y="1053740"/>
                <a:ext cx="1769806" cy="2084045"/>
              </a:xfrm>
              <a:prstGeom prst="rect">
                <a:avLst/>
              </a:prstGeom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6139390" y="3147277"/>
              <a:ext cx="180055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Pallet Lift Assist</a:t>
              </a:r>
            </a:p>
          </p:txBody>
        </p:sp>
      </p:grpSp>
      <p:pic>
        <p:nvPicPr>
          <p:cNvPr id="16" name="Picture 2" descr="GM Canada logo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107" y="4641380"/>
            <a:ext cx="348246" cy="41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0" name="Group 19"/>
          <p:cNvGrpSpPr/>
          <p:nvPr/>
        </p:nvGrpSpPr>
        <p:grpSpPr>
          <a:xfrm>
            <a:off x="5493751" y="2895990"/>
            <a:ext cx="3040602" cy="2036909"/>
            <a:chOff x="10077747" y="2742546"/>
            <a:chExt cx="2744718" cy="2036909"/>
          </a:xfrm>
        </p:grpSpPr>
        <p:grpSp>
          <p:nvGrpSpPr>
            <p:cNvPr id="18" name="Group 17"/>
            <p:cNvGrpSpPr/>
            <p:nvPr/>
          </p:nvGrpSpPr>
          <p:grpSpPr>
            <a:xfrm>
              <a:off x="10077747" y="2742546"/>
              <a:ext cx="2744718" cy="1663498"/>
              <a:chOff x="5434616" y="2861991"/>
              <a:chExt cx="3099737" cy="1899645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1973"/>
              <a:stretch/>
            </p:blipFill>
            <p:spPr>
              <a:xfrm>
                <a:off x="5434616" y="2861991"/>
                <a:ext cx="3099737" cy="1899645"/>
              </a:xfrm>
              <a:prstGeom prst="rect">
                <a:avLst/>
              </a:prstGeom>
            </p:spPr>
          </p:pic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9202"/>
              <a:stretch/>
            </p:blipFill>
            <p:spPr>
              <a:xfrm>
                <a:off x="5493751" y="3368075"/>
                <a:ext cx="1392875" cy="1315023"/>
              </a:xfrm>
              <a:prstGeom prst="rect">
                <a:avLst/>
              </a:prstGeom>
              <a:ln w="3810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</p:grpSp>
        <p:sp>
          <p:nvSpPr>
            <p:cNvPr id="19" name="TextBox 18"/>
            <p:cNvSpPr txBox="1"/>
            <p:nvPr/>
          </p:nvSpPr>
          <p:spPr>
            <a:xfrm>
              <a:off x="10746782" y="4410123"/>
              <a:ext cx="14671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Adapter Arm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57199" y="2963309"/>
            <a:ext cx="3219063" cy="1969590"/>
            <a:chOff x="844607" y="2963309"/>
            <a:chExt cx="2523433" cy="1969590"/>
          </a:xfrm>
        </p:grpSpPr>
        <p:sp>
          <p:nvSpPr>
            <p:cNvPr id="15" name="TextBox 14"/>
            <p:cNvSpPr txBox="1"/>
            <p:nvPr/>
          </p:nvSpPr>
          <p:spPr>
            <a:xfrm>
              <a:off x="993526" y="4563567"/>
              <a:ext cx="209551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Pallet Adapter Unit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607" y="2963309"/>
              <a:ext cx="2523433" cy="1600258"/>
            </a:xfrm>
            <a:prstGeom prst="rect">
              <a:avLst/>
            </a:prstGeom>
          </p:spPr>
        </p:pic>
      </p:grpSp>
      <p:sp>
        <p:nvSpPr>
          <p:cNvPr id="23" name="Oval 22"/>
          <p:cNvSpPr/>
          <p:nvPr/>
        </p:nvSpPr>
        <p:spPr>
          <a:xfrm>
            <a:off x="7265437" y="3110204"/>
            <a:ext cx="521974" cy="404327"/>
          </a:xfrm>
          <a:prstGeom prst="ellipse">
            <a:avLst/>
          </a:prstGeom>
          <a:noFill/>
          <a:ln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 flipH="1">
            <a:off x="6896516" y="3339162"/>
            <a:ext cx="368921" cy="13182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54772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551105"/>
          </a:xfrm>
        </p:spPr>
        <p:txBody>
          <a:bodyPr/>
          <a:lstStyle/>
          <a:p>
            <a:r>
              <a:rPr lang="en-US" dirty="0"/>
              <a:t>Decision Matrix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D0D143-8E97-0D42-B378-8B0D45EF990D}" type="slidenum">
              <a:rPr lang="en-US" smtClean="0"/>
              <a:pPr/>
              <a:t>5</a:t>
            </a:fld>
            <a:endParaRPr lang="en-US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0353467"/>
              </p:ext>
            </p:extLst>
          </p:nvPr>
        </p:nvGraphicFramePr>
        <p:xfrm>
          <a:off x="457200" y="757085"/>
          <a:ext cx="7910052" cy="40242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00273">
                  <a:extLst>
                    <a:ext uri="{9D8B030D-6E8A-4147-A177-3AD203B41FA5}">
                      <a16:colId xmlns:a16="http://schemas.microsoft.com/office/drawing/2014/main" val="1970300941"/>
                    </a:ext>
                  </a:extLst>
                </a:gridCol>
                <a:gridCol w="669417">
                  <a:extLst>
                    <a:ext uri="{9D8B030D-6E8A-4147-A177-3AD203B41FA5}">
                      <a16:colId xmlns:a16="http://schemas.microsoft.com/office/drawing/2014/main" val="2522139776"/>
                    </a:ext>
                  </a:extLst>
                </a:gridCol>
                <a:gridCol w="894736">
                  <a:extLst>
                    <a:ext uri="{9D8B030D-6E8A-4147-A177-3AD203B41FA5}">
                      <a16:colId xmlns:a16="http://schemas.microsoft.com/office/drawing/2014/main" val="1322592019"/>
                    </a:ext>
                  </a:extLst>
                </a:gridCol>
                <a:gridCol w="688258">
                  <a:extLst>
                    <a:ext uri="{9D8B030D-6E8A-4147-A177-3AD203B41FA5}">
                      <a16:colId xmlns:a16="http://schemas.microsoft.com/office/drawing/2014/main" val="3467516828"/>
                    </a:ext>
                  </a:extLst>
                </a:gridCol>
                <a:gridCol w="678426">
                  <a:extLst>
                    <a:ext uri="{9D8B030D-6E8A-4147-A177-3AD203B41FA5}">
                      <a16:colId xmlns:a16="http://schemas.microsoft.com/office/drawing/2014/main" val="1401857508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1879201568"/>
                    </a:ext>
                  </a:extLst>
                </a:gridCol>
                <a:gridCol w="865238">
                  <a:extLst>
                    <a:ext uri="{9D8B030D-6E8A-4147-A177-3AD203B41FA5}">
                      <a16:colId xmlns:a16="http://schemas.microsoft.com/office/drawing/2014/main" val="2712203531"/>
                    </a:ext>
                  </a:extLst>
                </a:gridCol>
                <a:gridCol w="943897">
                  <a:extLst>
                    <a:ext uri="{9D8B030D-6E8A-4147-A177-3AD203B41FA5}">
                      <a16:colId xmlns:a16="http://schemas.microsoft.com/office/drawing/2014/main" val="1339149663"/>
                    </a:ext>
                  </a:extLst>
                </a:gridCol>
                <a:gridCol w="855407">
                  <a:extLst>
                    <a:ext uri="{9D8B030D-6E8A-4147-A177-3AD203B41FA5}">
                      <a16:colId xmlns:a16="http://schemas.microsoft.com/office/drawing/2014/main" val="806143485"/>
                    </a:ext>
                  </a:extLst>
                </a:gridCol>
              </a:tblGrid>
              <a:tr h="307981">
                <a:tc gridSpan="9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Engineering Decision Matrix</a:t>
                      </a:r>
                      <a:endParaRPr lang="en-US" sz="9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b"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8073190"/>
                  </a:ext>
                </a:extLst>
              </a:tr>
              <a:tr h="260032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Solutions: →</a:t>
                      </a:r>
                      <a:endParaRPr lang="en-US" sz="11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92D050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 </a:t>
                      </a:r>
                      <a:endParaRPr lang="en-US" sz="9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Pallet Lift Unit</a:t>
                      </a:r>
                      <a:endParaRPr lang="en-US" sz="900" b="1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Servo Motor Hoist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Pallet Adapter Unit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92D05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1608599"/>
                  </a:ext>
                </a:extLst>
              </a:tr>
              <a:tr h="4855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Criteria ↓</a:t>
                      </a:r>
                      <a:endParaRPr lang="en-US" sz="9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Weight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Weight (%)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Rating</a:t>
                      </a:r>
                      <a:endParaRPr lang="en-US" sz="900" b="1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%</a:t>
                      </a:r>
                      <a:endParaRPr lang="en-US" sz="900" b="1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Rating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%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Rating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%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2670294"/>
                  </a:ext>
                </a:extLst>
              </a:tr>
              <a:tr h="2600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Safety</a:t>
                      </a:r>
                      <a:endParaRPr lang="en-US" sz="9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10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21%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8</a:t>
                      </a:r>
                      <a:endParaRPr lang="en-US" sz="900" b="1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17%</a:t>
                      </a:r>
                      <a:endParaRPr lang="en-US" sz="900" b="1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9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19%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10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21%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7776959"/>
                  </a:ext>
                </a:extLst>
              </a:tr>
              <a:tr h="4855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Cost to Implement</a:t>
                      </a:r>
                      <a:endParaRPr lang="en-US" sz="9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9 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19%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9</a:t>
                      </a:r>
                      <a:endParaRPr lang="en-US" sz="900" b="1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19%</a:t>
                      </a:r>
                      <a:endParaRPr lang="en-US" sz="900" b="1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6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13%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4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9%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6318676"/>
                  </a:ext>
                </a:extLst>
              </a:tr>
              <a:tr h="48552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Return on Investment</a:t>
                      </a:r>
                      <a:endParaRPr lang="en-US" sz="9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 7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15%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7</a:t>
                      </a:r>
                      <a:endParaRPr lang="en-US" sz="900" b="1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15%</a:t>
                      </a:r>
                      <a:endParaRPr lang="en-US" sz="900" b="1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4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9%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3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6%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8087641"/>
                  </a:ext>
                </a:extLst>
              </a:tr>
              <a:tr h="2600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Performance</a:t>
                      </a:r>
                      <a:endParaRPr lang="en-US" sz="9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8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17%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5</a:t>
                      </a:r>
                      <a:endParaRPr lang="en-US" sz="900" b="1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11%</a:t>
                      </a:r>
                      <a:endParaRPr lang="en-US" sz="900" b="1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7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15%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8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17%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75221296"/>
                  </a:ext>
                </a:extLst>
              </a:tr>
              <a:tr h="26003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Complexity</a:t>
                      </a:r>
                      <a:endParaRPr lang="en-US" sz="9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6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13%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6</a:t>
                      </a:r>
                      <a:endParaRPr lang="en-US" sz="900" b="1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13%</a:t>
                      </a:r>
                      <a:endParaRPr lang="en-US" sz="900" b="1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4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9%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2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4%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7609375"/>
                  </a:ext>
                </a:extLst>
              </a:tr>
              <a:tr h="72253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Chances of Eliminating "Knack"</a:t>
                      </a:r>
                      <a:endParaRPr lang="en-US" sz="9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7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15%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4</a:t>
                      </a:r>
                      <a:endParaRPr lang="en-US" sz="900" b="1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9%</a:t>
                      </a:r>
                      <a:endParaRPr lang="en-US" sz="900" b="1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7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15%</a:t>
                      </a:r>
                      <a:endParaRPr lang="en-US" sz="120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7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15%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1602260"/>
                  </a:ext>
                </a:extLst>
              </a:tr>
              <a:tr h="248519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Total: →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47</a:t>
                      </a:r>
                      <a:endParaRPr lang="en-US" sz="9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100%</a:t>
                      </a:r>
                      <a:endParaRPr lang="en-US" sz="9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39</a:t>
                      </a:r>
                      <a:endParaRPr lang="en-US" sz="900" b="1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b="1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83%</a:t>
                      </a:r>
                      <a:endParaRPr lang="en-US" sz="900" b="1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37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79%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34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72%</a:t>
                      </a:r>
                      <a:endParaRPr lang="en-US" sz="12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710858"/>
                  </a:ext>
                </a:extLst>
              </a:tr>
              <a:tr h="248519">
                <a:tc gridSpan="9"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ysClr val="windowText" lastClr="000000"/>
                          </a:solidFill>
                          <a:effectLst/>
                          <a:latin typeface="GM Sans"/>
                        </a:rPr>
                        <a:t>1 -&gt; Lowest Concern                          10 -&gt; Highest Concern</a:t>
                      </a:r>
                      <a:endParaRPr lang="en-US" sz="900" dirty="0">
                        <a:solidFill>
                          <a:sysClr val="windowText" lastClr="00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782" marR="56782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7001883"/>
                  </a:ext>
                </a:extLst>
              </a:tr>
            </a:tbl>
          </a:graphicData>
        </a:graphic>
      </p:graphicFrame>
      <p:pic>
        <p:nvPicPr>
          <p:cNvPr id="6" name="Picture 2" descr="GM Canad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107" y="4641380"/>
            <a:ext cx="348246" cy="41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79704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D0D143-8E97-0D42-B378-8B0D45EF990D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" y="749150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OLD</a:t>
            </a:r>
          </a:p>
        </p:txBody>
      </p:sp>
      <p:sp>
        <p:nvSpPr>
          <p:cNvPr id="8" name="Rectangle 7"/>
          <p:cNvSpPr/>
          <p:nvPr/>
        </p:nvSpPr>
        <p:spPr>
          <a:xfrm>
            <a:off x="2" y="2939164"/>
            <a:ext cx="11849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/>
            <a:r>
              <a:rPr lang="en-US" dirty="0">
                <a:solidFill>
                  <a:srgbClr val="FF0000"/>
                </a:solidFill>
              </a:rPr>
              <a:t>NEW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57200" y="147713"/>
            <a:ext cx="8229600" cy="60143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000" b="1" i="0" kern="1100" cap="all" spc="150">
                <a:solidFill>
                  <a:schemeClr val="tx2"/>
                </a:solidFill>
                <a:latin typeface="Verdana"/>
                <a:ea typeface="+mj-ea"/>
                <a:cs typeface="Verdana"/>
              </a:defRPr>
            </a:lvl1pPr>
          </a:lstStyle>
          <a:p>
            <a:r>
              <a:rPr lang="en-US" dirty="0"/>
              <a:t>PFMEA (process failure mode and effects analysis) – Stature </a:t>
            </a:r>
          </a:p>
        </p:txBody>
      </p:sp>
      <p:pic>
        <p:nvPicPr>
          <p:cNvPr id="11" name="Picture 2" descr="GM Canad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107" y="4641380"/>
            <a:ext cx="348246" cy="41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" name="Group 23"/>
          <p:cNvGrpSpPr/>
          <p:nvPr/>
        </p:nvGrpSpPr>
        <p:grpSpPr>
          <a:xfrm>
            <a:off x="1031121" y="824300"/>
            <a:ext cx="4324265" cy="374505"/>
            <a:chOff x="962541" y="778580"/>
            <a:chExt cx="4324265" cy="374505"/>
          </a:xfrm>
        </p:grpSpPr>
        <p:sp>
          <p:nvSpPr>
            <p:cNvPr id="14" name="Rectangle 13"/>
            <p:cNvSpPr/>
            <p:nvPr/>
          </p:nvSpPr>
          <p:spPr>
            <a:xfrm>
              <a:off x="962541" y="783753"/>
              <a:ext cx="1473198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en-US" dirty="0">
                  <a:solidFill>
                    <a:srgbClr val="676A6C"/>
                  </a:solidFill>
                </a:rPr>
                <a:t>Severity</a:t>
              </a: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083361" y="778580"/>
              <a:ext cx="19957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en-US" dirty="0">
                  <a:solidFill>
                    <a:srgbClr val="676A6C"/>
                  </a:solidFill>
                </a:rPr>
                <a:t>Occurrence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3291092" y="778583"/>
              <a:ext cx="19957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1" algn="ctr"/>
              <a:r>
                <a:rPr lang="en-US" dirty="0">
                  <a:solidFill>
                    <a:srgbClr val="676A6C"/>
                  </a:solidFill>
                </a:rPr>
                <a:t>Detection </a:t>
              </a: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" y="3313786"/>
            <a:ext cx="6818561" cy="1746966"/>
            <a:chOff x="3" y="3034386"/>
            <a:chExt cx="6591890" cy="165372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4"/>
            <a:srcRect l="26777" t="48078" r="64751" b="38971"/>
            <a:stretch/>
          </p:blipFill>
          <p:spPr>
            <a:xfrm>
              <a:off x="3" y="3034386"/>
              <a:ext cx="1479547" cy="1653728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4"/>
            <a:srcRect l="39959" t="48078" r="48629" b="38971"/>
            <a:stretch/>
          </p:blipFill>
          <p:spPr>
            <a:xfrm>
              <a:off x="1296500" y="3034386"/>
              <a:ext cx="1993138" cy="1653728"/>
            </a:xfrm>
            <a:prstGeom prst="rect">
              <a:avLst/>
            </a:prstGeom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 rotWithShape="1">
            <a:blip r:embed="rId4"/>
            <a:srcRect l="57662" t="48078" r="20867" b="38971"/>
            <a:stretch/>
          </p:blipFill>
          <p:spPr>
            <a:xfrm>
              <a:off x="2842052" y="3034386"/>
              <a:ext cx="3749841" cy="1653728"/>
            </a:xfrm>
            <a:prstGeom prst="rect">
              <a:avLst/>
            </a:prstGeom>
          </p:spPr>
        </p:pic>
      </p:grpSp>
      <p:grpSp>
        <p:nvGrpSpPr>
          <p:cNvPr id="22" name="Group 21"/>
          <p:cNvGrpSpPr/>
          <p:nvPr/>
        </p:nvGrpSpPr>
        <p:grpSpPr>
          <a:xfrm>
            <a:off x="-1" y="1194682"/>
            <a:ext cx="7200901" cy="1776396"/>
            <a:chOff x="-1" y="1118482"/>
            <a:chExt cx="7050795" cy="158321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5"/>
            <a:srcRect l="25312" t="75311" r="61887" b="10926"/>
            <a:stretch/>
          </p:blipFill>
          <p:spPr>
            <a:xfrm>
              <a:off x="-1" y="1118482"/>
              <a:ext cx="1828801" cy="1581175"/>
            </a:xfrm>
            <a:prstGeom prst="rect">
              <a:avLst/>
            </a:prstGeom>
          </p:spPr>
        </p:pic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5"/>
            <a:srcRect l="39699" t="75311" r="39270" b="10926"/>
            <a:stretch/>
          </p:blipFill>
          <p:spPr>
            <a:xfrm>
              <a:off x="1224035" y="1120521"/>
              <a:ext cx="3004481" cy="1574743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5"/>
            <a:srcRect l="57728" t="75311" r="10688" b="10926"/>
            <a:stretch/>
          </p:blipFill>
          <p:spPr>
            <a:xfrm>
              <a:off x="2538952" y="1120521"/>
              <a:ext cx="4511842" cy="1581175"/>
            </a:xfrm>
            <a:prstGeom prst="rect">
              <a:avLst/>
            </a:prstGeom>
          </p:spPr>
        </p:pic>
      </p:grpSp>
      <p:grpSp>
        <p:nvGrpSpPr>
          <p:cNvPr id="3" name="Group 2"/>
          <p:cNvGrpSpPr/>
          <p:nvPr/>
        </p:nvGrpSpPr>
        <p:grpSpPr>
          <a:xfrm>
            <a:off x="5310530" y="1324868"/>
            <a:ext cx="1317286" cy="2235661"/>
            <a:chOff x="7278915" y="1211943"/>
            <a:chExt cx="1317286" cy="2235661"/>
          </a:xfrm>
        </p:grpSpPr>
        <p:sp>
          <p:nvSpPr>
            <p:cNvPr id="2" name="Oval 1"/>
            <p:cNvSpPr/>
            <p:nvPr/>
          </p:nvSpPr>
          <p:spPr>
            <a:xfrm>
              <a:off x="7278915" y="1211943"/>
              <a:ext cx="261257" cy="24674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8334944" y="3200861"/>
              <a:ext cx="261257" cy="246743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Curved Connector 11"/>
            <p:cNvCxnSpPr>
              <a:stCxn id="2" idx="6"/>
              <a:endCxn id="10" idx="0"/>
            </p:cNvCxnSpPr>
            <p:nvPr/>
          </p:nvCxnSpPr>
          <p:spPr>
            <a:xfrm>
              <a:off x="7540172" y="1335315"/>
              <a:ext cx="925401" cy="1865546"/>
            </a:xfrm>
            <a:prstGeom prst="curvedConnector2">
              <a:avLst/>
            </a:prstGeom>
            <a:ln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026" name="C3A64244-BE0C-44FE-A6CC-D1E62D8A2CC5" descr="C3A64244-BE0C-44FE-A6CC-D1E62D8A2CC5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44" t="17450" r="13577" b="29826"/>
          <a:stretch/>
        </p:blipFill>
        <p:spPr bwMode="auto">
          <a:xfrm rot="5400000">
            <a:off x="7038157" y="1863119"/>
            <a:ext cx="2265858" cy="16642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848954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6314"/>
            <a:ext cx="8229600" cy="718253"/>
          </a:xfrm>
        </p:spPr>
        <p:txBody>
          <a:bodyPr/>
          <a:lstStyle/>
          <a:p>
            <a:r>
              <a:rPr lang="en-US" dirty="0"/>
              <a:t>Cold test acceptance rate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D0D143-8E97-0D42-B378-8B0D45EF990D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373871"/>
            <a:ext cx="4481803" cy="2386174"/>
          </a:xfrm>
          <a:prstGeom prst="rect">
            <a:avLst/>
          </a:prstGeom>
        </p:spPr>
      </p:pic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394882"/>
              </p:ext>
            </p:extLst>
          </p:nvPr>
        </p:nvGraphicFramePr>
        <p:xfrm>
          <a:off x="5190561" y="1007706"/>
          <a:ext cx="3618914" cy="3257613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13843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674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6136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0580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6924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No. of Test Conducted before Passing </a:t>
                      </a:r>
                      <a:endParaRPr lang="en-US" sz="9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Frequency in No. of Engines</a:t>
                      </a:r>
                      <a:endParaRPr lang="en-US" sz="9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Percentage of Total</a:t>
                      </a:r>
                      <a:endParaRPr lang="en-US" sz="9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</a:endParaRPr>
                    </a:p>
                  </a:txBody>
                  <a:tcPr marL="56873" marR="56873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5798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1</a:t>
                      </a: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17917</a:t>
                      </a: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87.68%</a:t>
                      </a:r>
                      <a:endParaRPr lang="en-US" sz="9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</a:endParaRPr>
                    </a:p>
                  </a:txBody>
                  <a:tcPr marL="56873" marR="56873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798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2</a:t>
                      </a: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1633</a:t>
                      </a: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7.99%</a:t>
                      </a:r>
                      <a:endParaRPr lang="en-US" sz="9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</a:endParaRPr>
                    </a:p>
                  </a:txBody>
                  <a:tcPr marL="56873" marR="56873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798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3</a:t>
                      </a:r>
                      <a:endParaRPr lang="en-US" sz="9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521</a:t>
                      </a: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2.55%</a:t>
                      </a: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</a:endParaRPr>
                    </a:p>
                  </a:txBody>
                  <a:tcPr marL="56873" marR="56873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7531">
                <a:tc gridSpan="3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Total of First 3 Test</a:t>
                      </a:r>
                      <a:endParaRPr lang="en-US" sz="900" b="1" i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98.22%</a:t>
                      </a:r>
                      <a:endParaRPr lang="en-US" sz="900" b="1" i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5798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4</a:t>
                      </a:r>
                      <a:endParaRPr lang="en-US" sz="9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137</a:t>
                      </a: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0.67%</a:t>
                      </a: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</a:endParaRPr>
                    </a:p>
                  </a:txBody>
                  <a:tcPr marL="56873" marR="56873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5798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5</a:t>
                      </a: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85</a:t>
                      </a: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0.42%</a:t>
                      </a: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</a:endParaRPr>
                    </a:p>
                  </a:txBody>
                  <a:tcPr marL="56873" marR="56873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5798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6</a:t>
                      </a:r>
                      <a:endParaRPr lang="en-US" sz="9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36</a:t>
                      </a: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0.18%</a:t>
                      </a: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</a:endParaRPr>
                    </a:p>
                  </a:txBody>
                  <a:tcPr marL="56873" marR="56873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57981">
                <a:tc gridSpan="2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% Engines from 4-6 Tests</a:t>
                      </a:r>
                      <a:endParaRPr lang="en-US" sz="900" b="1" i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1.26%</a:t>
                      </a:r>
                      <a:endParaRPr lang="en-US" sz="900" b="1" i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</a:endParaRPr>
                    </a:p>
                  </a:txBody>
                  <a:tcPr marL="56873" marR="56873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7531">
                <a:tc gridSpan="3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% Engines from 1-6 Tests</a:t>
                      </a:r>
                      <a:endParaRPr lang="en-US" sz="900" b="1" i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99.48%</a:t>
                      </a:r>
                      <a:endParaRPr lang="en-US" sz="900" b="1" i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798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7</a:t>
                      </a:r>
                      <a:endParaRPr lang="en-US" sz="9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23</a:t>
                      </a: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0.11%</a:t>
                      </a: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</a:endParaRPr>
                    </a:p>
                  </a:txBody>
                  <a:tcPr marL="56873" marR="56873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5798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8</a:t>
                      </a:r>
                      <a:endParaRPr lang="en-US" sz="9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8</a:t>
                      </a:r>
                      <a:endParaRPr lang="en-US" sz="9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0.04%</a:t>
                      </a: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</a:endParaRPr>
                    </a:p>
                  </a:txBody>
                  <a:tcPr marL="56873" marR="56873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5798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9 to 12</a:t>
                      </a: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23</a:t>
                      </a:r>
                      <a:endParaRPr lang="en-US" sz="90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0.11%</a:t>
                      </a: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</a:endParaRPr>
                    </a:p>
                  </a:txBody>
                  <a:tcPr marL="56873" marR="56873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7531">
                <a:tc gridSpan="3"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% Engines from 7-12 Tests</a:t>
                      </a:r>
                      <a:endParaRPr lang="en-US" sz="900" b="1" i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0.26%</a:t>
                      </a:r>
                      <a:endParaRPr lang="en-US" sz="900" b="1" i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5798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 dirty="0">
                          <a:solidFill>
                            <a:srgbClr val="FF0000"/>
                          </a:solidFill>
                          <a:effectLst/>
                          <a:latin typeface="GM Sans"/>
                        </a:rPr>
                        <a:t>TEARDOWN</a:t>
                      </a:r>
                      <a:endParaRPr lang="en-US" sz="900" b="1" i="1" dirty="0">
                        <a:solidFill>
                          <a:srgbClr val="FF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 dirty="0">
                          <a:solidFill>
                            <a:srgbClr val="FF0000"/>
                          </a:solidFill>
                          <a:effectLst/>
                          <a:latin typeface="GM Sans"/>
                        </a:rPr>
                        <a:t>52</a:t>
                      </a:r>
                      <a:endParaRPr lang="en-US" sz="900" b="1" i="1" dirty="0">
                        <a:solidFill>
                          <a:srgbClr val="FF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i="1" dirty="0">
                          <a:solidFill>
                            <a:srgbClr val="FF0000"/>
                          </a:solidFill>
                          <a:effectLst/>
                          <a:latin typeface="GM Sans"/>
                        </a:rPr>
                        <a:t>0.25%</a:t>
                      </a:r>
                      <a:endParaRPr lang="en-US" sz="900" b="1" i="1" dirty="0">
                        <a:solidFill>
                          <a:srgbClr val="FF0000"/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dirty="0">
                        <a:effectLst/>
                        <a:latin typeface="GM Sans"/>
                      </a:endParaRPr>
                    </a:p>
                  </a:txBody>
                  <a:tcPr marL="56873" marR="56873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7981"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TOTAL ENGINES</a:t>
                      </a:r>
                      <a:endParaRPr lang="en-US" sz="9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 marL="0" marR="0" algn="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1" dirty="0">
                          <a:solidFill>
                            <a:schemeClr val="bg2">
                              <a:lumMod val="10000"/>
                            </a:schemeClr>
                          </a:solidFill>
                          <a:effectLst/>
                          <a:latin typeface="GM Sans"/>
                        </a:rPr>
                        <a:t>20435</a:t>
                      </a:r>
                      <a:endParaRPr lang="en-US" sz="900" b="1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</a:endParaRPr>
                    </a:p>
                  </a:txBody>
                  <a:tcPr marL="56873" marR="56873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</a:pPr>
                      <a:endParaRPr lang="en-US" sz="900" dirty="0">
                        <a:solidFill>
                          <a:schemeClr val="bg2">
                            <a:lumMod val="10000"/>
                          </a:schemeClr>
                        </a:solidFill>
                        <a:effectLst/>
                        <a:latin typeface="GM Sans"/>
                      </a:endParaRPr>
                    </a:p>
                  </a:txBody>
                  <a:tcPr marL="56873" marR="56873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pic>
        <p:nvPicPr>
          <p:cNvPr id="7" name="Picture 2" descr="GM Canad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107" y="4641380"/>
            <a:ext cx="348246" cy="41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657919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6314"/>
            <a:ext cx="8229600" cy="718253"/>
          </a:xfrm>
        </p:spPr>
        <p:txBody>
          <a:bodyPr/>
          <a:lstStyle/>
          <a:p>
            <a:r>
              <a:rPr lang="en-US" dirty="0"/>
              <a:t>Cold test support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D0D143-8E97-0D42-B378-8B0D45EF990D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728817"/>
            <a:ext cx="4820235" cy="3459723"/>
          </a:xfrm>
          <a:prstGeom prst="rect">
            <a:avLst/>
          </a:prstGeom>
        </p:spPr>
      </p:pic>
      <p:sp>
        <p:nvSpPr>
          <p:cNvPr id="11" name="Content Placeholder 2"/>
          <p:cNvSpPr>
            <a:spLocks noGrp="1"/>
          </p:cNvSpPr>
          <p:nvPr>
            <p:ph sz="quarter" idx="15"/>
          </p:nvPr>
        </p:nvSpPr>
        <p:spPr>
          <a:xfrm>
            <a:off x="457200" y="4188540"/>
            <a:ext cx="8229600" cy="504815"/>
          </a:xfrm>
        </p:spPr>
        <p:txBody>
          <a:bodyPr/>
          <a:lstStyle/>
          <a:p>
            <a:pPr algn="ctr"/>
            <a:r>
              <a:rPr lang="en-US" dirty="0"/>
              <a:t>TOP N Rejects – Data Analysis </a:t>
            </a:r>
          </a:p>
        </p:txBody>
      </p:sp>
      <p:pic>
        <p:nvPicPr>
          <p:cNvPr id="8" name="Picture 2" descr="GM Canad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107" y="4641380"/>
            <a:ext cx="348246" cy="41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6" name="Group 15"/>
          <p:cNvGrpSpPr/>
          <p:nvPr/>
        </p:nvGrpSpPr>
        <p:grpSpPr>
          <a:xfrm>
            <a:off x="5403932" y="1344742"/>
            <a:ext cx="3405543" cy="2227872"/>
            <a:chOff x="5403932" y="1344742"/>
            <a:chExt cx="3405543" cy="222787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226" t="65933" r="3253" b="8518"/>
            <a:stretch/>
          </p:blipFill>
          <p:spPr>
            <a:xfrm>
              <a:off x="5403932" y="1344742"/>
              <a:ext cx="3405543" cy="2227872"/>
            </a:xfrm>
            <a:prstGeom prst="rect">
              <a:avLst/>
            </a:prstGeom>
          </p:spPr>
        </p:pic>
        <p:sp>
          <p:nvSpPr>
            <p:cNvPr id="3" name="Rectangle 2"/>
            <p:cNvSpPr/>
            <p:nvPr/>
          </p:nvSpPr>
          <p:spPr>
            <a:xfrm>
              <a:off x="5403932" y="1428750"/>
              <a:ext cx="3405543" cy="2143864"/>
            </a:xfrm>
            <a:prstGeom prst="rect">
              <a:avLst/>
            </a:prstGeom>
            <a:noFill/>
            <a:ln w="7620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ectangle 11"/>
          <p:cNvSpPr/>
          <p:nvPr/>
        </p:nvSpPr>
        <p:spPr>
          <a:xfrm>
            <a:off x="3209727" y="3046840"/>
            <a:ext cx="2009973" cy="882223"/>
          </a:xfrm>
          <a:prstGeom prst="rect">
            <a:avLst/>
          </a:prstGeom>
          <a:noFill/>
          <a:ln w="76200">
            <a:solidFill>
              <a:schemeClr val="bg2">
                <a:lumMod val="1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Elbow Connector 5"/>
          <p:cNvCxnSpPr>
            <a:stCxn id="12" idx="0"/>
            <a:endCxn id="3" idx="1"/>
          </p:cNvCxnSpPr>
          <p:nvPr/>
        </p:nvCxnSpPr>
        <p:spPr>
          <a:xfrm rot="5400000" flipH="1" flipV="1">
            <a:off x="4536244" y="2179152"/>
            <a:ext cx="546158" cy="1189218"/>
          </a:xfrm>
          <a:prstGeom prst="bentConnector2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135" r="87353" b="15665"/>
          <a:stretch/>
        </p:blipFill>
        <p:spPr>
          <a:xfrm>
            <a:off x="457200" y="3046840"/>
            <a:ext cx="1057941" cy="97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5977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013700" cy="632222"/>
          </a:xfrm>
        </p:spPr>
        <p:txBody>
          <a:bodyPr/>
          <a:lstStyle/>
          <a:p>
            <a:r>
              <a:rPr lang="en-US" dirty="0"/>
              <a:t>Other work undertaken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6BD0D143-8E97-0D42-B378-8B0D45EF990D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15256" y="723900"/>
            <a:ext cx="3646017" cy="4057452"/>
          </a:xfr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Clr>
                <a:srgbClr val="02502D"/>
              </a:buClr>
              <a:buFont typeface="Wingdings" charset="2"/>
              <a:buNone/>
              <a:defRPr sz="1600" kern="1200" spc="0">
                <a:solidFill>
                  <a:srgbClr val="585D60"/>
                </a:solidFill>
                <a:latin typeface="GM Sans"/>
                <a:ea typeface="+mn-ea"/>
                <a:cs typeface="GM Sans Regular"/>
              </a:defRPr>
            </a:lvl1pPr>
            <a:lvl2pPr marL="290513" indent="-28575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 spc="0">
                <a:solidFill>
                  <a:srgbClr val="585D60"/>
                </a:solidFill>
                <a:latin typeface="GM Sans"/>
                <a:ea typeface="+mn-ea"/>
                <a:cs typeface="GM Sans Regular"/>
              </a:defRPr>
            </a:lvl2pPr>
            <a:lvl3pPr marL="684213" indent="-233363" algn="l" defTabSz="684213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600" kern="1200" spc="0">
                <a:solidFill>
                  <a:srgbClr val="585D60"/>
                </a:solidFill>
                <a:latin typeface="GM Sans"/>
                <a:ea typeface="+mn-ea"/>
                <a:cs typeface="GM Sans Regular"/>
              </a:defRPr>
            </a:lvl3pPr>
            <a:lvl4pPr marL="12065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 spc="0">
                <a:solidFill>
                  <a:srgbClr val="585D60"/>
                </a:solidFill>
                <a:latin typeface="GM Sans Light"/>
                <a:ea typeface="+mn-ea"/>
                <a:cs typeface="GM Sans Light"/>
              </a:defRPr>
            </a:lvl4pPr>
            <a:lvl5pPr marL="1206500" indent="-228600" algn="l" defTabSz="457200" rtl="0" eaLnBrk="1" latinLnBrk="0" hangingPunct="1"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1400" kern="1200" spc="0">
                <a:solidFill>
                  <a:srgbClr val="585D60"/>
                </a:solidFill>
                <a:latin typeface="GM Sans Light"/>
                <a:ea typeface="+mn-ea"/>
                <a:cs typeface="GM Sans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PFMEA</a:t>
            </a:r>
          </a:p>
          <a:p>
            <a:pPr lvl="2"/>
            <a:r>
              <a:rPr lang="en-US" dirty="0"/>
              <a:t>TOP 5 RPN</a:t>
            </a:r>
          </a:p>
          <a:p>
            <a:pPr lvl="2"/>
            <a:r>
              <a:rPr lang="en-US" dirty="0"/>
              <a:t>Rework List </a:t>
            </a:r>
          </a:p>
          <a:p>
            <a:pPr lvl="2"/>
            <a:r>
              <a:rPr lang="en-US" dirty="0"/>
              <a:t>Risk Limiting Level 1</a:t>
            </a:r>
          </a:p>
          <a:p>
            <a:pPr lvl="2"/>
            <a:r>
              <a:rPr lang="en-US" dirty="0"/>
              <a:t>Annual-Internal PFMEA Audit</a:t>
            </a:r>
          </a:p>
          <a:p>
            <a:pPr lvl="1"/>
            <a:r>
              <a:rPr lang="en-US" dirty="0"/>
              <a:t>Single Spindle Safety Initiative </a:t>
            </a:r>
          </a:p>
          <a:p>
            <a:pPr lvl="1"/>
            <a:r>
              <a:rPr lang="en-US" dirty="0"/>
              <a:t>Oil Pump Rework Fixture</a:t>
            </a:r>
          </a:p>
          <a:p>
            <a:pPr lvl="1"/>
            <a:r>
              <a:rPr lang="en-US" dirty="0"/>
              <a:t>Head Sub – OP80 Laser Key Check</a:t>
            </a:r>
          </a:p>
          <a:p>
            <a:pPr lvl="2"/>
            <a:r>
              <a:rPr lang="en-US" dirty="0"/>
              <a:t>6.2L Rejects </a:t>
            </a:r>
          </a:p>
          <a:p>
            <a:pPr lvl="1"/>
            <a:r>
              <a:rPr lang="en-US" dirty="0"/>
              <a:t>Turn Table Assist for Head Sub Load and Unload (OP10/120)</a:t>
            </a:r>
          </a:p>
          <a:p>
            <a:pPr lvl="1"/>
            <a:r>
              <a:rPr lang="en-US" dirty="0"/>
              <a:t>Cold Test Support</a:t>
            </a:r>
          </a:p>
          <a:p>
            <a:pPr lvl="2"/>
            <a:r>
              <a:rPr lang="en-US" dirty="0"/>
              <a:t>Limit Changing </a:t>
            </a:r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356" y="838201"/>
            <a:ext cx="2284544" cy="2174396"/>
          </a:xfrm>
          <a:prstGeom prst="rect">
            <a:avLst/>
          </a:prstGeom>
        </p:spPr>
      </p:pic>
      <p:pic>
        <p:nvPicPr>
          <p:cNvPr id="9" name="Picture 2" descr="GM Canada log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6107" y="4641380"/>
            <a:ext cx="348246" cy="4178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87654" y="863204"/>
            <a:ext cx="1798702" cy="121443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01857" y="2077641"/>
            <a:ext cx="1603375" cy="1459703"/>
          </a:xfrm>
          <a:prstGeom prst="rect">
            <a:avLst/>
          </a:prstGeom>
        </p:spPr>
      </p:pic>
      <p:pic>
        <p:nvPicPr>
          <p:cNvPr id="2050" name="47450FAA-884D-48B9-A25F-0CB3B1EF3E60" descr="47450FAA-884D-48B9-A25F-0CB3B1EF3E60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6" t="21408" r="3692" b="22492"/>
          <a:stretch/>
        </p:blipFill>
        <p:spPr bwMode="auto">
          <a:xfrm>
            <a:off x="5945754" y="3098800"/>
            <a:ext cx="2525146" cy="1325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168968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Custom 2">
      <a:dk1>
        <a:srgbClr val="585D60"/>
      </a:dk1>
      <a:lt1>
        <a:sysClr val="window" lastClr="FFFFFF"/>
      </a:lt1>
      <a:dk2>
        <a:srgbClr val="243E8D"/>
      </a:dk2>
      <a:lt2>
        <a:srgbClr val="E2E1E4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GM-Corporate-PPT-16x9ratio-verdana.potx" id="{E7823AC0-60D2-480E-9D59-4D7DEF4C8954}" vid="{B3D873E3-9A8F-4101-8546-42085DBC7BF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D64B1A906BEB4990AACF5461854857" ma:contentTypeVersion="5" ma:contentTypeDescription="Create a new document." ma:contentTypeScope="" ma:versionID="8bcd79b68302c3b1c44089ec9e269172">
  <xsd:schema xmlns:xsd="http://www.w3.org/2001/XMLSchema" xmlns:xs="http://www.w3.org/2001/XMLSchema" xmlns:p="http://schemas.microsoft.com/office/2006/metadata/properties" xmlns:ns2="f40b437c-9b79-44f0-8840-5bcf78bf630b" targetNamespace="http://schemas.microsoft.com/office/2006/metadata/properties" ma:root="true" ma:fieldsID="4e1d9ffc5f278c5e663dbaca962e1eab" ns2:_="">
    <xsd:import namespace="f40b437c-9b79-44f0-8840-5bcf78bf630b"/>
    <xsd:element name="properties">
      <xsd:complexType>
        <xsd:sequence>
          <xsd:element name="documentManagement">
            <xsd:complexType>
              <xsd:all>
                <xsd:element ref="ns2:Description0" minOccurs="0"/>
                <xsd:element ref="ns2:Owner" minOccurs="0"/>
                <xsd:element ref="ns2:View" minOccurs="0"/>
                <xsd:element ref="ns2:Downloa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40b437c-9b79-44f0-8840-5bcf78bf630b" elementFormDefault="qualified">
    <xsd:import namespace="http://schemas.microsoft.com/office/2006/documentManagement/types"/>
    <xsd:import namespace="http://schemas.microsoft.com/office/infopath/2007/PartnerControls"/>
    <xsd:element name="Description0" ma:index="8" nillable="true" ma:displayName="Description" ma:internalName="Description0">
      <xsd:simpleType>
        <xsd:restriction base="dms:Note">
          <xsd:maxLength value="255"/>
        </xsd:restriction>
      </xsd:simpleType>
    </xsd:element>
    <xsd:element name="Owner" ma:index="9" nillable="true" ma:displayName="Owner" ma:list="UserInfo" ma:SharePointGroup="0" ma:internalName="Own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View" ma:index="10" nillable="true" ma:displayName="View" ma:format="Hyperlink" ma:internalName="View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Download" ma:index="11" nillable="true" ma:displayName="Download" ma:format="Hyperlink" ma:internalName="Download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wner xmlns="f40b437c-9b79-44f0-8840-5bcf78bf630b">
      <UserInfo>
        <DisplayName/>
        <AccountId xsi:nil="true"/>
        <AccountType/>
      </UserInfo>
    </Owner>
    <Download xmlns="f40b437c-9b79-44f0-8840-5bcf78bf630b">
      <Url xsi:nil="true"/>
      <Description xsi:nil="true"/>
    </Download>
    <View xmlns="f40b437c-9b79-44f0-8840-5bcf78bf630b">
      <Url>https://corporatetemplates.share.gm.com/GM Corporate Templates/PowerPoint Templates/GM-Corporate-PPT-16x9ratio-verdana.pptx</Url>
      <Description>View</Description>
    </View>
    <Description0 xmlns="f40b437c-9b79-44f0-8840-5bcf78bf630b" xsi:nil="true"/>
  </documentManagement>
</p:properties>
</file>

<file path=customXml/itemProps1.xml><?xml version="1.0" encoding="utf-8"?>
<ds:datastoreItem xmlns:ds="http://schemas.openxmlformats.org/officeDocument/2006/customXml" ds:itemID="{5B0D1B70-35BF-4F88-8595-25F1452A6B4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40b437c-9b79-44f0-8840-5bcf78bf630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7EE4783-5838-49D1-9FAD-B1273E530DE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6E1F1CF-9850-42C6-8493-4B5F07661C5E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www.w3.org/XML/1998/namespace"/>
    <ds:schemaRef ds:uri="http://schemas.openxmlformats.org/package/2006/metadata/core-properties"/>
    <ds:schemaRef ds:uri="http://purl.org/dc/dcmitype/"/>
    <ds:schemaRef ds:uri="f40b437c-9b79-44f0-8840-5bcf78bf630b"/>
    <ds:schemaRef ds:uri="http://schemas.microsoft.com/office/2006/documentManagement/typ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1583</TotalTime>
  <Words>632</Words>
  <Application>Microsoft Macintosh PowerPoint</Application>
  <PresentationFormat>On-screen Show (16:9)</PresentationFormat>
  <Paragraphs>260</Paragraphs>
  <Slides>13</Slides>
  <Notes>11</Notes>
  <HiddenSlides>4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Arial</vt:lpstr>
      <vt:lpstr>Calibri</vt:lpstr>
      <vt:lpstr>GM Sans</vt:lpstr>
      <vt:lpstr>GM Sans Light</vt:lpstr>
      <vt:lpstr>Verdana</vt:lpstr>
      <vt:lpstr>Wingdings</vt:lpstr>
      <vt:lpstr>1_Office Theme</vt:lpstr>
      <vt:lpstr>Working at st. catharines</vt:lpstr>
      <vt:lpstr>About myself</vt:lpstr>
      <vt:lpstr>Projects Undertaken</vt:lpstr>
      <vt:lpstr>Reducing block scrap – trans. Thread bolts</vt:lpstr>
      <vt:lpstr>Decision Matrix</vt:lpstr>
      <vt:lpstr>PowerPoint Presentation</vt:lpstr>
      <vt:lpstr>Cold test acceptance rate</vt:lpstr>
      <vt:lpstr>Cold test support</vt:lpstr>
      <vt:lpstr>Other work undertaken</vt:lpstr>
      <vt:lpstr>Skills obtained </vt:lpstr>
      <vt:lpstr>Future Plans</vt:lpstr>
      <vt:lpstr>Acknowledgements</vt:lpstr>
      <vt:lpstr>Thank You for a wonderful opportunity!</vt:lpstr>
    </vt:vector>
  </TitlesOfParts>
  <Company>GM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Insert headline – recommended opt. global lockup</dc:title>
  <dc:creator>Scott Freisthler</dc:creator>
  <cp:lastModifiedBy>Maharshi Patel</cp:lastModifiedBy>
  <cp:revision>150</cp:revision>
  <cp:lastPrinted>2019-02-28T18:21:16Z</cp:lastPrinted>
  <dcterms:created xsi:type="dcterms:W3CDTF">2014-05-01T16:06:17Z</dcterms:created>
  <dcterms:modified xsi:type="dcterms:W3CDTF">2019-02-28T18:22:00Z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  <property fmtid="{D5CDD505-2E9C-101B-9397-08002B2CF9AE}" pid="3" name="ContentTypeId">
    <vt:lpwstr>0x010100D0D64B1A906BEB4990AACF5461854857</vt:lpwstr>
  </property>
  <property fmtid="{D5CDD505-2E9C-101B-9397-08002B2CF9AE}" pid="4" name="WorkflowChangePath">
    <vt:lpwstr>cedf9686-ce5a-426d-a2df-0ad0c8677c0d,2;</vt:lpwstr>
  </property>
</Properties>
</file>